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84" r:id="rId2"/>
    <p:sldId id="300" r:id="rId3"/>
    <p:sldId id="288" r:id="rId4"/>
    <p:sldId id="289" r:id="rId5"/>
    <p:sldId id="302" r:id="rId6"/>
    <p:sldId id="293" r:id="rId7"/>
    <p:sldId id="305" r:id="rId8"/>
    <p:sldId id="258" r:id="rId9"/>
    <p:sldId id="257" r:id="rId10"/>
    <p:sldId id="295" r:id="rId11"/>
    <p:sldId id="301" r:id="rId12"/>
    <p:sldId id="296" r:id="rId13"/>
    <p:sldId id="304" r:id="rId14"/>
    <p:sldId id="297" r:id="rId15"/>
    <p:sldId id="261" r:id="rId16"/>
    <p:sldId id="262" r:id="rId17"/>
    <p:sldId id="263" r:id="rId18"/>
    <p:sldId id="298" r:id="rId19"/>
    <p:sldId id="264" r:id="rId20"/>
    <p:sldId id="299" r:id="rId21"/>
    <p:sldId id="266" r:id="rId22"/>
    <p:sldId id="285" r:id="rId23"/>
    <p:sldId id="286" r:id="rId24"/>
    <p:sldId id="28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18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osuge\Documents\各種ロゴ\東北大学ロゴ\Toh_E_L_N_RGB_463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330" y="1"/>
            <a:ext cx="1601670" cy="16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21652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1384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3481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214437"/>
            <a:ext cx="9144000" cy="34529"/>
          </a:xfrm>
          <a:prstGeom prst="rect">
            <a:avLst/>
          </a:prstGeom>
          <a:solidFill>
            <a:srgbClr val="FFC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05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3610"/>
            <a:ext cx="7772400" cy="85725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429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314450"/>
            <a:ext cx="3810000" cy="16573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6573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3440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2" y="107139"/>
            <a:ext cx="7772400" cy="85725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314450"/>
            <a:ext cx="3810000" cy="3429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314450"/>
            <a:ext cx="3810000" cy="34290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5466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タイトル、クリップ アート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3610"/>
            <a:ext cx="7772400" cy="85725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クリップアート プレースホルダ 2"/>
          <p:cNvSpPr>
            <a:spLocks noGrp="1"/>
          </p:cNvSpPr>
          <p:nvPr>
            <p:ph type="clipArt" sz="half" idx="1"/>
          </p:nvPr>
        </p:nvSpPr>
        <p:spPr>
          <a:xfrm>
            <a:off x="685800" y="1314450"/>
            <a:ext cx="3810000" cy="34290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314450"/>
            <a:ext cx="3810000" cy="3429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9582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3" y="107139"/>
            <a:ext cx="8135289" cy="857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66841"/>
            <a:ext cx="8715436" cy="339447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47B4-1C53-4EE4-83DA-CA9AE04CA58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2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11CEC-10EB-4B2C-B43C-830FEED330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14800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86314" y="1200151"/>
            <a:ext cx="4214842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A8EB-86E2-472F-A567-670145A5C78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3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32287"/>
            <a:ext cx="4141777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712109"/>
            <a:ext cx="4141777" cy="2963466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39856" y="1232287"/>
            <a:ext cx="4143404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38269" y="1712109"/>
            <a:ext cx="4143404" cy="2963466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000D-6396-4942-B37C-10E55D149D3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8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2A26A-12F5-4681-BD4D-226AE961C4A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2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6B76-4EDD-4874-96F3-9EF2B67F272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761-5B67-494D-82EF-F93C5B4132E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5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867556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F807-4F84-418E-8828-71BFDD7E803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9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" y="107139"/>
            <a:ext cx="8135256" cy="101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3481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285720" y="1233714"/>
            <a:ext cx="8443914" cy="34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ACAB1BF-5C3F-4D4F-931F-AFFA175B728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21" name="Picture 2" descr="C:\Users\kosuge\Documents\各種ロゴ\東北大学ロゴ\Toh_E_L_P_RGB.gif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0402" y="107156"/>
            <a:ext cx="81866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6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3600" b="1" dirty="0"/>
              <a:t>Industry Participation</a:t>
            </a:r>
            <a:br>
              <a:rPr lang="en-US" altLang="ja-JP" sz="3600" b="1" dirty="0"/>
            </a:br>
            <a:r>
              <a:rPr lang="en-US" altLang="ja-JP" sz="3600" b="1" dirty="0"/>
              <a:t>in IEEE Activities</a:t>
            </a:r>
            <a:endParaRPr lang="ja-JP" altLang="en-US" sz="3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z="1500" dirty="0"/>
              <a:t>Kazuhiro </a:t>
            </a:r>
            <a:r>
              <a:rPr lang="en-US" altLang="ja-JP" sz="1500" dirty="0" err="1"/>
              <a:t>Kosuge</a:t>
            </a:r>
            <a:endParaRPr lang="en-US" altLang="ja-JP" sz="1500" dirty="0"/>
          </a:p>
          <a:p>
            <a:pPr>
              <a:spcBef>
                <a:spcPts val="0"/>
              </a:spcBef>
            </a:pPr>
            <a:r>
              <a:rPr lang="en-US" altLang="ja-JP" sz="1500" dirty="0"/>
              <a:t>Professor</a:t>
            </a:r>
          </a:p>
          <a:p>
            <a:pPr>
              <a:spcBef>
                <a:spcPts val="0"/>
              </a:spcBef>
            </a:pPr>
            <a:r>
              <a:rPr lang="en-US" altLang="ja-JP" sz="1500" dirty="0"/>
              <a:t>Department of Robotics</a:t>
            </a:r>
          </a:p>
          <a:p>
            <a:pPr>
              <a:spcBef>
                <a:spcPts val="0"/>
              </a:spcBef>
            </a:pPr>
            <a:r>
              <a:rPr lang="en-US" altLang="ja-JP" sz="1500" dirty="0"/>
              <a:t>Tohoku University</a:t>
            </a:r>
          </a:p>
          <a:p>
            <a:pPr>
              <a:spcBef>
                <a:spcPts val="0"/>
              </a:spcBef>
            </a:pPr>
            <a:r>
              <a:rPr lang="en-US" altLang="ja-JP" sz="1500" dirty="0"/>
              <a:t>Sendai, Japan</a:t>
            </a:r>
          </a:p>
          <a:p>
            <a:pPr>
              <a:spcBef>
                <a:spcPts val="0"/>
              </a:spcBef>
            </a:pPr>
            <a:r>
              <a:rPr lang="en-US" altLang="ja-JP" sz="1500" dirty="0"/>
              <a:t>IEEE Fellow</a:t>
            </a:r>
          </a:p>
          <a:p>
            <a:pPr>
              <a:spcBef>
                <a:spcPts val="0"/>
              </a:spcBef>
            </a:pPr>
            <a:r>
              <a:rPr lang="en-US" altLang="ja-JP" sz="1500" dirty="0"/>
              <a:t>Candidate 2019 VP Elect for TAB, IEEE</a:t>
            </a:r>
          </a:p>
        </p:txBody>
      </p:sp>
    </p:spTree>
    <p:extLst>
      <p:ext uri="{BB962C8B-B14F-4D97-AF65-F5344CB8AC3E}">
        <p14:creationId xmlns:p14="http://schemas.microsoft.com/office/powerpoint/2010/main" val="58278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F277-9B9B-4146-852E-747E97CF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/>
              <a:t>Outline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8A068-D593-AA4F-887E-3529E59B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Motivation for Companies to Attend/Sponsor/Get involved in IEEE Conferences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-US" altLang="ja-JP" sz="2000" dirty="0"/>
              <a:t>Possible Actions</a:t>
            </a:r>
            <a:endParaRPr lang="en" altLang="ja-JP" sz="2000" dirty="0"/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Providing More Opportunities for </a:t>
            </a:r>
            <a:r>
              <a:rPr lang="en" altLang="ja-JP" sz="2000" dirty="0"/>
              <a:t>Entrepreneurship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Recruiting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-related Programs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Create Database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Forums for Companies</a:t>
            </a: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80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5F4EA-0248-674A-9E9E-036684A8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/>
              <a:t>Providing More Opportunities for </a:t>
            </a:r>
            <a:r>
              <a:rPr lang="en" altLang="ja-JP" sz="2800" b="1" dirty="0"/>
              <a:t>Entrepreneurship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55D08-9D4B-D04D-996B-383D323F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68300">
              <a:spcAft>
                <a:spcPts val="0"/>
              </a:spcAft>
              <a:buClr>
                <a:srgbClr val="000000"/>
              </a:buClr>
            </a:pPr>
            <a:r>
              <a:rPr lang="en" altLang="ja-JP" sz="2000" dirty="0">
                <a:solidFill>
                  <a:schemeClr val="dk1"/>
                </a:solidFill>
              </a:rPr>
              <a:t>Speed-dating with Industry (B2B)</a:t>
            </a:r>
            <a:endParaRPr lang="en" altLang="ja-JP" sz="2000" b="1" dirty="0">
              <a:solidFill>
                <a:prstClr val="black"/>
              </a:solidFill>
            </a:endParaRP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" altLang="ja-JP" sz="2000" b="1" dirty="0">
                <a:solidFill>
                  <a:prstClr val="black"/>
                </a:solidFill>
              </a:rPr>
              <a:t>Entrepreneurship forum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914400" lvl="1" indent="-36830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charset="0"/>
              <a:buChar char="-"/>
            </a:pPr>
            <a:r>
              <a:rPr lang="en" altLang="ja-JP" sz="2000" dirty="0">
                <a:solidFill>
                  <a:prstClr val="black"/>
                </a:solidFill>
              </a:rPr>
              <a:t>Providing a platform for thought leadership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914400" lvl="1" indent="-368300">
              <a:spcAft>
                <a:spcPts val="0"/>
              </a:spcAft>
              <a:buClr>
                <a:prstClr val="black"/>
              </a:buClr>
              <a:buSzPct val="100000"/>
              <a:buFont typeface="Arial" charset="0"/>
              <a:buChar char="-"/>
            </a:pPr>
            <a:r>
              <a:rPr lang="en-US" altLang="ja-JP" sz="2000" dirty="0">
                <a:solidFill>
                  <a:prstClr val="black"/>
                </a:solidFill>
              </a:rPr>
              <a:t>Communicate startup contestant applications to companies</a:t>
            </a:r>
          </a:p>
          <a:p>
            <a:pPr marL="914400" lvl="1" indent="-368300">
              <a:spcAft>
                <a:spcPts val="0"/>
              </a:spcAft>
              <a:buClr>
                <a:prstClr val="black"/>
              </a:buClr>
              <a:buSzPct val="100000"/>
              <a:buFont typeface="Arial" charset="0"/>
              <a:buChar char="-"/>
            </a:pPr>
            <a:endParaRPr lang="en-US" altLang="ja-JP" sz="1100" dirty="0">
              <a:solidFill>
                <a:prstClr val="black"/>
              </a:solidFill>
            </a:endParaRP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b="1" dirty="0">
                <a:solidFill>
                  <a:prstClr val="black"/>
                </a:solidFill>
              </a:rPr>
              <a:t>Free exhibition space for startup companies (already happening)</a:t>
            </a:r>
          </a:p>
          <a:p>
            <a:pPr marL="546100" lvl="1" indent="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None/>
            </a:pPr>
            <a:endParaRPr lang="en-US" altLang="ja-JP" sz="2000" dirty="0">
              <a:solidFill>
                <a:prstClr val="black"/>
              </a:solidFill>
            </a:endParaRPr>
          </a:p>
          <a:p>
            <a:pPr marL="914400" lvl="1" indent="-36830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charset="0"/>
              <a:buChar char="-"/>
            </a:pPr>
            <a:endParaRPr lang="en-US" altLang="ja-JP" sz="2000" dirty="0">
              <a:solidFill>
                <a:prstClr val="black"/>
              </a:solidFill>
            </a:endParaRPr>
          </a:p>
          <a:p>
            <a:pPr marL="914400" lvl="1" indent="-36830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charset="0"/>
              <a:buChar char="-"/>
            </a:pPr>
            <a:endParaRPr lang="en-US" altLang="ja-JP" sz="2000" dirty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628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F277-9B9B-4146-852E-747E97CF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/>
              <a:t>Outline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8A068-D593-AA4F-887E-3529E59B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142857"/>
            <a:ext cx="8715436" cy="3394472"/>
          </a:xfrm>
        </p:spPr>
        <p:txBody>
          <a:bodyPr/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Motivation for Companies to Attend/Sponsor/Get involved in IEEE Conferences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-US" altLang="ja-JP" sz="2000" dirty="0"/>
              <a:t>Possible Actions</a:t>
            </a:r>
            <a:endParaRPr lang="en" altLang="ja-JP" sz="2000" dirty="0"/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More Opportunities for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Entrepreneurship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Providing </a:t>
            </a:r>
            <a:r>
              <a:rPr lang="en" altLang="ja-JP" sz="2000" dirty="0"/>
              <a:t>Recruiting</a:t>
            </a:r>
            <a:r>
              <a:rPr lang="en-US" altLang="ja-JP" sz="2000" dirty="0"/>
              <a:t>-related Programs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Create Database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Forums for Companies</a:t>
            </a: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977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651F5-4672-7840-8A72-1473FB86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/>
              <a:t>Providing </a:t>
            </a:r>
            <a:r>
              <a:rPr lang="en" altLang="ja-JP" sz="3200" b="1" dirty="0"/>
              <a:t>Recruiting</a:t>
            </a:r>
            <a:r>
              <a:rPr lang="en-US" altLang="ja-JP" sz="3200" b="1" dirty="0"/>
              <a:t>-related Programs 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4C4F59-9099-5F4F-8F4F-2E0479151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Match-making session for students and companies</a:t>
            </a: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One-day job fair and onsite interview opportunities</a:t>
            </a:r>
            <a:endParaRPr lang="en-US" altLang="ja-JP" sz="2000" dirty="0">
              <a:solidFill>
                <a:schemeClr val="dk1"/>
              </a:solidFill>
            </a:endParaRP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altLang="ja-JP" sz="800" dirty="0">
              <a:solidFill>
                <a:schemeClr val="dk1"/>
              </a:solidFill>
            </a:endParaRPr>
          </a:p>
          <a:p>
            <a:pPr marL="457200" indent="-368300"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Luncheon for sponsoring companies</a:t>
            </a:r>
            <a:endParaRPr lang="en-US" altLang="ja-JP" sz="2000" dirty="0">
              <a:solidFill>
                <a:schemeClr val="dk1"/>
              </a:solidFill>
            </a:endParaRPr>
          </a:p>
          <a:p>
            <a:pPr marL="914400" lvl="1" indent="-368300"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rgbClr val="000000"/>
                </a:solidFill>
              </a:rPr>
              <a:t>Power Lunch (a.k.a. IROS 2013, IROS2014 sponsored by RSJ)</a:t>
            </a:r>
          </a:p>
          <a:p>
            <a:pPr marL="889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altLang="ja-JP" sz="1050" dirty="0">
              <a:solidFill>
                <a:schemeClr val="dk1"/>
              </a:solidFill>
            </a:endParaRPr>
          </a:p>
          <a:p>
            <a:pPr marL="457200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charset="0"/>
              <a:buChar char="-"/>
            </a:pPr>
            <a:r>
              <a:rPr lang="en-US" altLang="ja-JP" sz="2000" dirty="0"/>
              <a:t>Create Database</a:t>
            </a:r>
          </a:p>
          <a:p>
            <a:pPr marL="8890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altLang="ja-JP" sz="1100" dirty="0">
              <a:solidFill>
                <a:schemeClr val="dk1"/>
              </a:solidFill>
            </a:endParaRPr>
          </a:p>
          <a:p>
            <a:pPr marL="757238" lvl="1" indent="-3683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altLang="ja-JP" sz="1700" dirty="0">
                <a:solidFill>
                  <a:schemeClr val="dk1"/>
                </a:solidFill>
              </a:rPr>
              <a:t>Registration of students with a checkbox to get permission to share the attendee’s data w/ companies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90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F277-9B9B-4146-852E-747E97CF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/>
              <a:t>Outline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8A068-D593-AA4F-887E-3529E59B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Motivation for Companies to Attend/Sponsor/Get involved in IEEE Conferences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-US" altLang="ja-JP" sz="2000" dirty="0"/>
              <a:t>Possible Actions</a:t>
            </a:r>
            <a:endParaRPr lang="en" altLang="ja-JP" sz="2000" dirty="0"/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More Opportunities for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Entrepreneurship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Recruiting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-related Programs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Create Database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Forums for Companies</a:t>
            </a: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739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-JP" sz="3600" b="1" dirty="0"/>
              <a:t>Create Databases</a:t>
            </a:r>
            <a:endParaRPr sz="2400" b="1" dirty="0"/>
          </a:p>
        </p:txBody>
      </p:sp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chemeClr val="dk1"/>
                </a:solidFill>
              </a:rPr>
              <a:t>Database of members seeking jobs (junior and senior)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Database of companies and institutions seeking candidates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Database of schools looking to hire new faculty members</a:t>
            </a: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Opportunity of partnering with existing recruiting companies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 err="1">
                <a:solidFill>
                  <a:schemeClr val="dk1"/>
                </a:solidFill>
              </a:rPr>
              <a:t>Linkedin</a:t>
            </a:r>
            <a:r>
              <a:rPr lang="en" sz="2000" dirty="0">
                <a:solidFill>
                  <a:schemeClr val="dk1"/>
                </a:solidFill>
              </a:rPr>
              <a:t>/Monster/Xing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sz="1000" dirty="0">
              <a:solidFill>
                <a:schemeClr val="dk1"/>
              </a:solidFill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" sz="600" dirty="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Alternate Implementation Options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 err="1">
                <a:solidFill>
                  <a:schemeClr val="dk1"/>
                </a:solidFill>
              </a:rPr>
              <a:t>Papercept</a:t>
            </a:r>
            <a:r>
              <a:rPr lang="en" sz="2000" dirty="0">
                <a:solidFill>
                  <a:schemeClr val="dk1"/>
                </a:solidFill>
              </a:rPr>
              <a:t> to receive CVs or resumes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Multimedia extensions (PPT/Videos may be possible).</a:t>
            </a: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chemeClr val="dk1"/>
                </a:solidFill>
              </a:rPr>
              <a:t>Customizable search filters for down-selecting candidates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altLang="ja-JP" sz="3600" b="1" dirty="0"/>
              <a:t>Create Databases </a:t>
            </a:r>
            <a:r>
              <a:rPr lang="en-US" sz="3600" b="1" dirty="0"/>
              <a:t>(cont’d)</a:t>
            </a:r>
            <a:endParaRPr sz="3600" b="1" dirty="0"/>
          </a:p>
        </p:txBody>
      </p:sp>
      <p:sp>
        <p:nvSpPr>
          <p:cNvPr id="98" name="Shape 9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Databases of speakers with profiles of industrial relevance</a:t>
            </a:r>
            <a:endParaRPr lang="en-US" sz="2000" dirty="0">
              <a:solidFill>
                <a:schemeClr val="dk1"/>
              </a:solidFill>
            </a:endParaRPr>
          </a:p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Connecting academic partners with industrial partners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New young students to enter the job market soon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Existing talent from Technical Committees</a:t>
            </a:r>
            <a:endParaRPr lang="en-US" sz="2000" dirty="0">
              <a:solidFill>
                <a:schemeClr val="dk1"/>
              </a:solidFill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sz="2000" dirty="0">
              <a:solidFill>
                <a:schemeClr val="dk1"/>
              </a:solidFill>
            </a:endParaRPr>
          </a:p>
          <a:p>
            <a:pPr marL="914400" indent="-34925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sz="2000" dirty="0">
                <a:solidFill>
                  <a:schemeClr val="dk1"/>
                </a:solidFill>
              </a:rPr>
              <a:t>Consultation service for companies</a:t>
            </a:r>
          </a:p>
          <a:p>
            <a:pPr marL="914400" indent="-34925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sz="2000" dirty="0">
                <a:solidFill>
                  <a:schemeClr val="dk1"/>
                </a:solidFill>
              </a:rPr>
              <a:t>Connect companies to experts</a:t>
            </a:r>
            <a:endParaRPr lang="en" sz="20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/>
              <a:t>Create Databases (cont’d)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Collecting feedback from the industry (survey) 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Industry cares about market not in academic research</a:t>
            </a:r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chemeClr val="dk1"/>
                </a:solidFill>
              </a:rPr>
              <a:t>Companies to add (more than just financial) value to the conference and research community</a:t>
            </a: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000" dirty="0">
                <a:solidFill>
                  <a:schemeClr val="dk1"/>
                </a:solidFill>
              </a:rPr>
              <a:t>What research is needed?</a:t>
            </a:r>
            <a:endParaRPr lang="en-US" sz="2000" dirty="0">
              <a:solidFill>
                <a:schemeClr val="dk1"/>
              </a:solidFill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sz="2000" dirty="0">
              <a:solidFill>
                <a:schemeClr val="dk1"/>
              </a:solidFill>
            </a:endParaRPr>
          </a:p>
          <a:p>
            <a:pPr marL="457200" lvl="0" indent="-349250">
              <a:spcAft>
                <a:spcPts val="0"/>
              </a:spcAft>
              <a:buClr>
                <a:schemeClr val="dk1"/>
              </a:buClr>
              <a:buChar char="-"/>
            </a:pPr>
            <a:endParaRPr lang="en" altLang="ja-JP" sz="2000" dirty="0">
              <a:solidFill>
                <a:schemeClr val="dk1"/>
              </a:solidFill>
            </a:endParaRPr>
          </a:p>
          <a:p>
            <a:pPr marL="914400" indent="-349250">
              <a:spcAft>
                <a:spcPts val="0"/>
              </a:spcAft>
              <a:buClr>
                <a:schemeClr val="dk1"/>
              </a:buClr>
              <a:buChar char="-"/>
            </a:pPr>
            <a:endParaRPr lang="en-US" sz="2400" dirty="0">
              <a:solidFill>
                <a:schemeClr val="dk1"/>
              </a:solidFill>
            </a:endParaRPr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"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F277-9B9B-4146-852E-747E97CF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/>
              <a:t>Outline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8A068-D593-AA4F-887E-3529E59B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Motivation for Companies to Attend/Sponsor/Get involved in IEEE Conferences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-US" altLang="ja-JP" sz="2000" dirty="0"/>
              <a:t>Possible Actions</a:t>
            </a:r>
            <a:endParaRPr lang="en" altLang="ja-JP" sz="2000" dirty="0"/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More Opportunities for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Entrepreneurship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Recruiting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-related Programs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Create Database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Forums for Companies</a:t>
            </a: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6745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/>
              <a:t>Forums for Companies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</a:rPr>
              <a:t>Industry forums at </a:t>
            </a:r>
            <a:r>
              <a:rPr lang="en-US" altLang="ja-JP" dirty="0">
                <a:solidFill>
                  <a:schemeClr val="dk1"/>
                </a:solidFill>
              </a:rPr>
              <a:t>Flagship Conferences</a:t>
            </a:r>
            <a:r>
              <a:rPr lang="ja-JP" altLang="en-US" dirty="0">
                <a:solidFill>
                  <a:schemeClr val="dk1"/>
                </a:solidFill>
              </a:rPr>
              <a:t>（</a:t>
            </a:r>
            <a:r>
              <a:rPr lang="en-US" altLang="ja-JP" dirty="0">
                <a:solidFill>
                  <a:schemeClr val="dk1"/>
                </a:solidFill>
              </a:rPr>
              <a:t>In case of RAS, </a:t>
            </a:r>
            <a:r>
              <a:rPr lang="en" dirty="0">
                <a:solidFill>
                  <a:schemeClr val="dk1"/>
                </a:solidFill>
              </a:rPr>
              <a:t>ICRA/IROS/CASE</a:t>
            </a:r>
            <a:r>
              <a:rPr lang="ja-JP" altLang="en-US" dirty="0">
                <a:solidFill>
                  <a:schemeClr val="dk1"/>
                </a:solidFill>
              </a:rPr>
              <a:t>）</a:t>
            </a:r>
            <a:endParaRPr lang="en-US" altLang="ja-JP" dirty="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altLang="ja-JP" dirty="0">
              <a:solidFill>
                <a:schemeClr val="dk1"/>
              </a:solidFill>
            </a:endParaRPr>
          </a:p>
          <a:p>
            <a:pPr marL="889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altLang="ja-JP" dirty="0">
                <a:solidFill>
                  <a:schemeClr val="dk1"/>
                </a:solidFill>
              </a:rPr>
              <a:t>Pending Actions</a:t>
            </a:r>
            <a:r>
              <a:rPr lang="ja-JP" altLang="en-US" dirty="0">
                <a:solidFill>
                  <a:schemeClr val="dk1"/>
                </a:solidFill>
              </a:rPr>
              <a:t>：</a:t>
            </a:r>
            <a:endParaRPr lang="en-US" altLang="ja-JP" dirty="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altLang="ja-JP" dirty="0">
                <a:solidFill>
                  <a:schemeClr val="dk1"/>
                </a:solidFill>
              </a:rPr>
              <a:t>OU</a:t>
            </a:r>
            <a:r>
              <a:rPr lang="en" dirty="0">
                <a:solidFill>
                  <a:schemeClr val="dk1"/>
                </a:solidFill>
              </a:rPr>
              <a:t> to participate in industry meetings (e.g., A3, CES)?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dirty="0">
                <a:solidFill>
                  <a:schemeClr val="dk1"/>
                </a:solidFill>
              </a:rPr>
              <a:t>Create a consumer conference as a part of or in conjunction with 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8698C-C978-6647-969B-06198025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Acknowledgments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313660-84BC-3940-8D54-086B75DB1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/>
              <a:t>This presentation is based on discussions in 2016-2017subcommittee on LRPC-Industrial in Robotics and Automation Society, which was chaired by myself. </a:t>
            </a:r>
            <a:endParaRPr lang="en-US" altLang="ja-JP" sz="1000" dirty="0"/>
          </a:p>
          <a:p>
            <a:endParaRPr lang="en-US" altLang="ja-JP" sz="300" dirty="0"/>
          </a:p>
          <a:p>
            <a:r>
              <a:rPr kumimoji="1" lang="en-US" altLang="ja-JP" sz="2000" dirty="0"/>
              <a:t>I would like to thank the following members involved in the discussions for their contributions.</a:t>
            </a:r>
            <a:endParaRPr kumimoji="1" lang="ja-JP" altLang="en-US" dirty="0"/>
          </a:p>
        </p:txBody>
      </p:sp>
      <p:pic>
        <p:nvPicPr>
          <p:cNvPr id="4" name="Shape 55">
            <a:extLst>
              <a:ext uri="{FF2B5EF4-FFF2-40B4-BE49-F238E27FC236}">
                <a16:creationId xmlns:a16="http://schemas.microsoft.com/office/drawing/2014/main" id="{77DA169D-D7D7-2640-9F06-717AF474AB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4793" y="3781704"/>
            <a:ext cx="841875" cy="8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7">
            <a:extLst>
              <a:ext uri="{FF2B5EF4-FFF2-40B4-BE49-F238E27FC236}">
                <a16:creationId xmlns:a16="http://schemas.microsoft.com/office/drawing/2014/main" id="{B3926A75-2070-6C4F-A0DB-24F0935A0D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067" y="3789946"/>
            <a:ext cx="560238" cy="84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8">
            <a:extLst>
              <a:ext uri="{FF2B5EF4-FFF2-40B4-BE49-F238E27FC236}">
                <a16:creationId xmlns:a16="http://schemas.microsoft.com/office/drawing/2014/main" id="{FAA8D8B9-C911-4144-B71A-78FFC47F67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458" y="3781704"/>
            <a:ext cx="662181" cy="8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9">
            <a:extLst>
              <a:ext uri="{FF2B5EF4-FFF2-40B4-BE49-F238E27FC236}">
                <a16:creationId xmlns:a16="http://schemas.microsoft.com/office/drawing/2014/main" id="{80DC9FB4-8A7F-DD4E-8ACB-CB2A2100EA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3796" y="3781704"/>
            <a:ext cx="695085" cy="85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0">
            <a:extLst>
              <a:ext uri="{FF2B5EF4-FFF2-40B4-BE49-F238E27FC236}">
                <a16:creationId xmlns:a16="http://schemas.microsoft.com/office/drawing/2014/main" id="{F9FDC651-74B1-7F48-B554-B3DFC0C4EB9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5401" y="3789946"/>
            <a:ext cx="841874" cy="8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1">
            <a:extLst>
              <a:ext uri="{FF2B5EF4-FFF2-40B4-BE49-F238E27FC236}">
                <a16:creationId xmlns:a16="http://schemas.microsoft.com/office/drawing/2014/main" id="{34D17687-AA31-D145-BD26-EC18224208E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3917" y="3807481"/>
            <a:ext cx="618250" cy="82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F3FDC7-226D-5045-AD59-EB3739BBDADD}"/>
              </a:ext>
            </a:extLst>
          </p:cNvPr>
          <p:cNvSpPr/>
          <p:nvPr/>
        </p:nvSpPr>
        <p:spPr>
          <a:xfrm>
            <a:off x="2421732" y="4682622"/>
            <a:ext cx="11079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dirty="0" err="1">
                <a:solidFill>
                  <a:srgbClr val="333333"/>
                </a:solidFill>
                <a:latin typeface="+mj-lt"/>
              </a:rPr>
              <a:t>Torsten</a:t>
            </a:r>
            <a:r>
              <a:rPr lang="en-US" altLang="ja-JP" sz="1100" dirty="0">
                <a:solidFill>
                  <a:srgbClr val="333333"/>
                </a:solidFill>
                <a:latin typeface="+mj-lt"/>
              </a:rPr>
              <a:t> Kroeger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3EFD550-F689-A542-9EF0-299A1CAD489E}"/>
              </a:ext>
            </a:extLst>
          </p:cNvPr>
          <p:cNvSpPr/>
          <p:nvPr/>
        </p:nvSpPr>
        <p:spPr>
          <a:xfrm>
            <a:off x="7839490" y="4701753"/>
            <a:ext cx="11144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Megan Emmons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BF24FA-8AF9-854D-B88D-2C16DCC7A87A}"/>
              </a:ext>
            </a:extLst>
          </p:cNvPr>
          <p:cNvSpPr/>
          <p:nvPr/>
        </p:nvSpPr>
        <p:spPr>
          <a:xfrm>
            <a:off x="6975823" y="4709993"/>
            <a:ext cx="938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err="1"/>
              <a:t>Fumihito</a:t>
            </a:r>
            <a:r>
              <a:rPr lang="en-US" altLang="ja-JP" sz="1000" dirty="0"/>
              <a:t> Arai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5D33348-92B3-9F42-B0EF-F94F0041D99B}"/>
              </a:ext>
            </a:extLst>
          </p:cNvPr>
          <p:cNvSpPr/>
          <p:nvPr/>
        </p:nvSpPr>
        <p:spPr>
          <a:xfrm>
            <a:off x="4295656" y="4703482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Hong </a:t>
            </a:r>
            <a:r>
              <a:rPr lang="en-US" altLang="ja-JP" sz="1000" dirty="0" err="1"/>
              <a:t>Qiao</a:t>
            </a:r>
            <a:endParaRPr lang="en-US" altLang="ja-JP" sz="1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20FEF5-2AC1-3748-A170-EFB46F5BE03F}"/>
              </a:ext>
            </a:extLst>
          </p:cNvPr>
          <p:cNvSpPr/>
          <p:nvPr/>
        </p:nvSpPr>
        <p:spPr>
          <a:xfrm>
            <a:off x="5103498" y="4709993"/>
            <a:ext cx="809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Frank Park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36FE8E1-BBF6-164A-86D1-89EC612C1A87}"/>
              </a:ext>
            </a:extLst>
          </p:cNvPr>
          <p:cNvSpPr/>
          <p:nvPr/>
        </p:nvSpPr>
        <p:spPr>
          <a:xfrm>
            <a:off x="5944038" y="4702298"/>
            <a:ext cx="10102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Erwin </a:t>
            </a:r>
            <a:r>
              <a:rPr lang="en-US" altLang="ja-JP" sz="1000" dirty="0" err="1"/>
              <a:t>Prassler</a:t>
            </a:r>
            <a:endParaRPr lang="en-US" altLang="ja-JP" sz="1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4BDF732-8777-4249-847B-FB8FC4B9DED2}"/>
              </a:ext>
            </a:extLst>
          </p:cNvPr>
          <p:cNvSpPr/>
          <p:nvPr/>
        </p:nvSpPr>
        <p:spPr>
          <a:xfrm>
            <a:off x="3441081" y="4701753"/>
            <a:ext cx="907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err="1"/>
              <a:t>Venkat</a:t>
            </a:r>
            <a:r>
              <a:rPr lang="en-US" altLang="ja-JP" sz="1000" dirty="0"/>
              <a:t> </a:t>
            </a:r>
            <a:r>
              <a:rPr lang="en-US" altLang="ja-JP" sz="1000" dirty="0" err="1"/>
              <a:t>Krovi</a:t>
            </a:r>
            <a:endParaRPr lang="en-US" altLang="ja-JP" sz="1000" dirty="0"/>
          </a:p>
        </p:txBody>
      </p:sp>
      <p:pic>
        <p:nvPicPr>
          <p:cNvPr id="18" name="Shape 62">
            <a:extLst>
              <a:ext uri="{FF2B5EF4-FFF2-40B4-BE49-F238E27FC236}">
                <a16:creationId xmlns:a16="http://schemas.microsoft.com/office/drawing/2014/main" id="{664E4689-32DD-C746-AC77-EE150FF7E5C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13900" y="3781705"/>
            <a:ext cx="1052353" cy="84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C10009D-0E47-6648-8F4F-2CB387C63E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14" y="3776960"/>
            <a:ext cx="1256885" cy="846619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F00815F-2604-2C47-98BC-E721C4213D40}"/>
              </a:ext>
            </a:extLst>
          </p:cNvPr>
          <p:cNvSpPr/>
          <p:nvPr/>
        </p:nvSpPr>
        <p:spPr>
          <a:xfrm>
            <a:off x="1255369" y="3611102"/>
            <a:ext cx="410705" cy="1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C6D6400-1C7B-394D-B5FC-B194BE2853FA}"/>
              </a:ext>
            </a:extLst>
          </p:cNvPr>
          <p:cNvSpPr/>
          <p:nvPr/>
        </p:nvSpPr>
        <p:spPr>
          <a:xfrm>
            <a:off x="58931" y="3669585"/>
            <a:ext cx="410705" cy="1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965B053-98B2-EF41-9AA6-C89777197D19}"/>
              </a:ext>
            </a:extLst>
          </p:cNvPr>
          <p:cNvSpPr/>
          <p:nvPr/>
        </p:nvSpPr>
        <p:spPr>
          <a:xfrm>
            <a:off x="318159" y="4670116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dirty="0">
                <a:solidFill>
                  <a:srgbClr val="333333"/>
                </a:solidFill>
                <a:latin typeface="+mj-lt"/>
              </a:rPr>
              <a:t>Dong Soo Kwon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59E4E72-9094-D84A-ADBD-3F122CB9D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7047" y="3781305"/>
            <a:ext cx="842274" cy="842274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B6964CC-45ED-4043-89B8-C2305CD42DDB}"/>
              </a:ext>
            </a:extLst>
          </p:cNvPr>
          <p:cNvSpPr/>
          <p:nvPr/>
        </p:nvSpPr>
        <p:spPr>
          <a:xfrm>
            <a:off x="1270767" y="4676369"/>
            <a:ext cx="1239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100" dirty="0" err="1">
                <a:solidFill>
                  <a:srgbClr val="333333"/>
                </a:solidFill>
                <a:latin typeface="+mj-lt"/>
              </a:rPr>
              <a:t>Ruediger</a:t>
            </a:r>
            <a:r>
              <a:rPr lang="en-US" altLang="ja-JP" sz="11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altLang="ja-JP" sz="1100" dirty="0" err="1">
                <a:solidFill>
                  <a:srgbClr val="333333"/>
                </a:solidFill>
                <a:latin typeface="+mj-lt"/>
              </a:rPr>
              <a:t>Dillmann</a:t>
            </a:r>
            <a:endParaRPr lang="en-US" altLang="ja-JP" sz="11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927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F277-9B9B-4146-852E-747E97CF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/>
              <a:t>Outline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8A068-D593-AA4F-887E-3529E59B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Motivation for Companies to Attend/Sponsor/Get involved in IEEE Conferences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Possible Actions</a:t>
            </a:r>
            <a:endParaRPr lang="en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More Opportunities for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Entrepreneurship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Recruiting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-related Programs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Create Database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Forums for Companies</a:t>
            </a: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dirty="0">
                <a:solidFill>
                  <a:srgbClr val="000000"/>
                </a:solidFill>
              </a:rPr>
              <a:t>Conclusions</a:t>
            </a:r>
            <a:endParaRPr lang="en" altLang="ja-JP" sz="2000" dirty="0">
              <a:solidFill>
                <a:srgbClr val="00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509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b="1" dirty="0"/>
              <a:t>Conclusions</a:t>
            </a:r>
            <a:endParaRPr sz="36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600" b="1" dirty="0"/>
          </a:p>
        </p:txBody>
      </p:sp>
      <p:sp>
        <p:nvSpPr>
          <p:cNvPr id="110" name="Shape 1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altLang="ja-JP" sz="2000" dirty="0">
                <a:solidFill>
                  <a:schemeClr val="dk1"/>
                </a:solidFill>
              </a:rPr>
              <a:t>Motivation for Companies to Attend/Sponsor/Get involved in IEEE Conferences has been discussed.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endParaRPr lang="en-US" altLang="ja-JP" sz="700" dirty="0">
              <a:solidFill>
                <a:schemeClr val="dk1"/>
              </a:solidFill>
            </a:endParaRP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altLang="ja-JP" sz="2000" dirty="0">
                <a:solidFill>
                  <a:schemeClr val="dk1"/>
                </a:solidFill>
              </a:rPr>
              <a:t>Possible action plans have been proposed.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endParaRPr lang="en-US" altLang="ja-JP" sz="500" dirty="0">
              <a:solidFill>
                <a:schemeClr val="dk1"/>
              </a:solidFill>
            </a:endParaRP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altLang="ja-JP" sz="2000" dirty="0">
                <a:solidFill>
                  <a:schemeClr val="dk1"/>
                </a:solidFill>
              </a:rPr>
              <a:t>Some of them have already been started in RAS.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endParaRPr lang="en-US" altLang="ja-JP" sz="400" dirty="0">
              <a:solidFill>
                <a:schemeClr val="dk1"/>
              </a:solidFill>
            </a:endParaRP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altLang="ja-JP" sz="2000" dirty="0">
                <a:solidFill>
                  <a:schemeClr val="dk1"/>
                </a:solidFill>
              </a:rPr>
              <a:t>Some of the action plans for future conferences have been under discussions inside of relating Boards of RAS to make them happen.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endParaRPr lang="en-US" altLang="ja-JP" sz="500" dirty="0">
              <a:solidFill>
                <a:schemeClr val="dk1"/>
              </a:solidFill>
            </a:endParaRP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altLang="ja-JP" sz="2000" dirty="0">
                <a:solidFill>
                  <a:schemeClr val="dk1"/>
                </a:solidFill>
              </a:rPr>
              <a:t>Geo units will play a very important role for further enhancing the activities for industries, and we need to establish a system to encourage IEEE OUs to enhance their services for industries.</a:t>
            </a:r>
          </a:p>
          <a:p>
            <a:pPr marL="457200" lvl="2" indent="-368300"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5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Who I am</a:t>
            </a:r>
            <a:endParaRPr lang="ja-JP" altLang="en-US" sz="36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7234" y="1060666"/>
            <a:ext cx="8996766" cy="386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600" b="1" dirty="0"/>
              <a:t>PROFESSIONAL PREPARATION</a:t>
            </a:r>
            <a:endParaRPr lang="ja-JP" altLang="ja-JP" sz="1600" dirty="0"/>
          </a:p>
          <a:p>
            <a:pPr marL="0" indent="0">
              <a:buNone/>
            </a:pPr>
            <a:r>
              <a:rPr lang="en-US" altLang="ja-JP" sz="1600" dirty="0"/>
              <a:t>3/1978 	Bachelor of Engineering, Tokyo Inst. of Technology</a:t>
            </a:r>
          </a:p>
          <a:p>
            <a:pPr marL="0" indent="0">
              <a:buNone/>
            </a:pPr>
            <a:r>
              <a:rPr lang="en-US" altLang="ja-JP" sz="1600" dirty="0"/>
              <a:t>3/1980 	Master of Engineering, Tokyo Inst. of Technology</a:t>
            </a:r>
          </a:p>
          <a:p>
            <a:pPr marL="0" indent="0">
              <a:buNone/>
            </a:pPr>
            <a:r>
              <a:rPr lang="en-US" altLang="ja-JP" sz="1600" dirty="0"/>
              <a:t>7/1988 	Doctor of Engineering, Tokyo Inst. of Technology, Japan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1600" b="1" dirty="0"/>
              <a:t>APPOINTMENTS</a:t>
            </a:r>
            <a:endParaRPr lang="ja-JP" altLang="ja-JP" sz="1600" dirty="0"/>
          </a:p>
          <a:p>
            <a:pPr marL="0" indent="0">
              <a:buNone/>
            </a:pPr>
            <a:r>
              <a:rPr lang="en-US" altLang="ja-JP" sz="1600" dirty="0"/>
              <a:t>1980-1982 	Research engineer, Department of Production Engineering</a:t>
            </a:r>
          </a:p>
          <a:p>
            <a:pPr marL="0" indent="0">
              <a:buNone/>
            </a:pPr>
            <a:r>
              <a:rPr lang="en-US" altLang="ja-JP" sz="1600" dirty="0"/>
              <a:t>		DENSO Corporation, Japan</a:t>
            </a:r>
          </a:p>
          <a:p>
            <a:pPr marL="0" lvl="0" indent="0">
              <a:buNone/>
            </a:pPr>
            <a:r>
              <a:rPr lang="en-US" altLang="ja-JP" sz="1600" dirty="0"/>
              <a:t>1982-1990	Research Associate, Department of Control Engineering</a:t>
            </a:r>
          </a:p>
          <a:p>
            <a:pPr marL="0" lvl="0" indent="0">
              <a:buNone/>
            </a:pPr>
            <a:r>
              <a:rPr lang="en-US" altLang="ja-JP" sz="1600" dirty="0"/>
              <a:t>		Tokyo Institute of Technology </a:t>
            </a:r>
          </a:p>
          <a:p>
            <a:pPr marL="0" lvl="0" indent="0">
              <a:buNone/>
            </a:pPr>
            <a:r>
              <a:rPr lang="en-US" altLang="ja-JP" sz="1600" dirty="0"/>
              <a:t>1989-1990	Visiting Research Scientist, Department of Mechanical Engineering</a:t>
            </a:r>
          </a:p>
          <a:p>
            <a:pPr marL="0" lvl="0" indent="0">
              <a:buNone/>
            </a:pPr>
            <a:r>
              <a:rPr lang="en-US" altLang="ja-JP" sz="1600" dirty="0"/>
              <a:t>		Massachusetts Institute of Technology, USA</a:t>
            </a:r>
            <a:endParaRPr lang="ja-JP" altLang="ja-JP" sz="1600" dirty="0"/>
          </a:p>
          <a:p>
            <a:pPr marL="0" lvl="0" indent="0">
              <a:buNone/>
            </a:pPr>
            <a:endParaRPr lang="ja-JP" altLang="ja-JP" sz="1600" dirty="0"/>
          </a:p>
          <a:p>
            <a:pPr marL="0" indent="0">
              <a:buNone/>
            </a:pPr>
            <a:endParaRPr lang="en-US" altLang="ja-JP" sz="500" dirty="0"/>
          </a:p>
          <a:p>
            <a:endParaRPr lang="ja-JP" altLang="en-US" sz="1200" dirty="0"/>
          </a:p>
          <a:p>
            <a:endParaRPr lang="ja-JP" altLang="en-US" sz="1600" dirty="0"/>
          </a:p>
          <a:p>
            <a:pPr marL="0" indent="0">
              <a:buNone/>
            </a:pPr>
            <a:endParaRPr lang="ja-JP" altLang="ja-JP"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21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Who I am</a:t>
            </a:r>
            <a:endParaRPr lang="ja-JP" altLang="en-US" sz="36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6238" y="952179"/>
            <a:ext cx="8725546" cy="386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600" b="1" dirty="0"/>
              <a:t>APPOINTMENTS</a:t>
            </a:r>
            <a:endParaRPr lang="ja-JP" altLang="ja-JP" sz="1600" dirty="0"/>
          </a:p>
          <a:p>
            <a:pPr marL="0" indent="0">
              <a:buNone/>
            </a:pPr>
            <a:r>
              <a:rPr lang="en-US" altLang="ja-JP" sz="1600" dirty="0"/>
              <a:t>1990-1995:	Associate Professor, Department of </a:t>
            </a:r>
            <a:r>
              <a:rPr lang="en-US" altLang="ja-JP" sz="1600" dirty="0" err="1"/>
              <a:t>Mechano</a:t>
            </a:r>
            <a:r>
              <a:rPr lang="en-US" altLang="ja-JP" sz="1600" dirty="0"/>
              <a:t>-Informatics and Systems</a:t>
            </a:r>
          </a:p>
          <a:p>
            <a:pPr marL="0" indent="0">
              <a:buNone/>
            </a:pPr>
            <a:r>
              <a:rPr lang="en-US" altLang="ja-JP" sz="1600" dirty="0"/>
              <a:t>		Nagoya University, Nagoya, Japan</a:t>
            </a:r>
            <a:endParaRPr lang="ja-JP" altLang="ja-JP" sz="1600" dirty="0"/>
          </a:p>
          <a:p>
            <a:pPr marL="0" indent="0">
              <a:buNone/>
            </a:pPr>
            <a:r>
              <a:rPr lang="en-US" altLang="ja-JP" sz="1600" dirty="0"/>
              <a:t>1995-2003	Professor, Machine Intelligence and Systems Engineering</a:t>
            </a:r>
          </a:p>
          <a:p>
            <a:pPr marL="0" indent="0">
              <a:buNone/>
            </a:pPr>
            <a:r>
              <a:rPr lang="en-US" altLang="ja-JP" sz="1600" dirty="0"/>
              <a:t>	     	Tohoku University, Sendai, Japan</a:t>
            </a:r>
          </a:p>
          <a:p>
            <a:pPr marL="0" indent="0">
              <a:buNone/>
            </a:pPr>
            <a:r>
              <a:rPr lang="en-US" altLang="ja-JP" sz="1600" dirty="0"/>
              <a:t>2003-2015	Professor, Bioengineering and Robotics, Tohoku University</a:t>
            </a:r>
          </a:p>
          <a:p>
            <a:pPr marL="0" indent="0">
              <a:buNone/>
            </a:pPr>
            <a:r>
              <a:rPr lang="en-US" altLang="ja-JP" sz="1600" dirty="0"/>
              <a:t>2016-present 	Professor, Robotics, Tohoku University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1600" b="1" dirty="0"/>
              <a:t>Opportunities to serve for professional community and public</a:t>
            </a:r>
            <a:r>
              <a:rPr lang="ja-JP" altLang="ja-JP" sz="1600" b="1" dirty="0"/>
              <a:t> </a:t>
            </a:r>
            <a:r>
              <a:rPr lang="en-US" altLang="ja-JP" sz="1600" b="1" dirty="0"/>
              <a:t>except IEEE</a:t>
            </a:r>
          </a:p>
          <a:p>
            <a:pPr marL="0" lvl="0" indent="0">
              <a:buNone/>
            </a:pPr>
            <a:r>
              <a:rPr lang="en-US" altLang="ja-JP" sz="1600" dirty="0"/>
              <a:t>2010-2014 	Science Advisor, Research Promotion Bureau, Ministry of Education, 			Culture, Sports, Science and Technology, Japan</a:t>
            </a:r>
          </a:p>
          <a:p>
            <a:pPr marL="0" lvl="0" indent="0">
              <a:buNone/>
            </a:pPr>
            <a:r>
              <a:rPr lang="en-US" altLang="ja-JP" sz="1600" dirty="0"/>
              <a:t>2007-2010	Senior Program Office, Japan Society of Promotion of Science</a:t>
            </a:r>
          </a:p>
          <a:p>
            <a:pPr marL="0" lvl="0" indent="0">
              <a:buNone/>
            </a:pPr>
            <a:r>
              <a:rPr lang="en-US" altLang="ja-JP" sz="1600" dirty="0"/>
              <a:t>2005-2012 	Selected Fellow, Japan Science and Technology Agency</a:t>
            </a:r>
            <a:endParaRPr lang="ja-JP" altLang="ja-JP" sz="1600" dirty="0"/>
          </a:p>
          <a:p>
            <a:pPr marL="0" lvl="0" indent="0">
              <a:buNone/>
            </a:pPr>
            <a:endParaRPr lang="en-US" altLang="ja-JP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62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Robotics and Automation Society</a:t>
            </a:r>
          </a:p>
          <a:p>
            <a:pPr marL="42862" indent="0">
              <a:buNone/>
            </a:pPr>
            <a:r>
              <a:rPr lang="en-US" altLang="ja-JP" sz="1600" dirty="0"/>
              <a:t>2010-2011 	President </a:t>
            </a:r>
            <a:endParaRPr lang="ja-JP" altLang="ja-JP" sz="1600" dirty="0"/>
          </a:p>
          <a:p>
            <a:pPr marL="42862" indent="0">
              <a:buNone/>
            </a:pPr>
            <a:r>
              <a:rPr lang="en-US" altLang="ja-JP" sz="1600" dirty="0"/>
              <a:t>1998-2001 	Vice President for Member Activities</a:t>
            </a:r>
            <a:endParaRPr lang="en-US" altLang="ja-JP" sz="1400" dirty="0"/>
          </a:p>
          <a:p>
            <a:pPr marL="42862" indent="0">
              <a:buNone/>
            </a:pPr>
            <a:endParaRPr lang="en-US" altLang="ja-JP" sz="500" dirty="0"/>
          </a:p>
          <a:p>
            <a:pPr marL="0" indent="0">
              <a:buNone/>
            </a:pPr>
            <a:r>
              <a:rPr lang="en-US" altLang="ja-JP" sz="1800" b="1" dirty="0"/>
              <a:t>Technical Activities Board</a:t>
            </a:r>
          </a:p>
          <a:p>
            <a:pPr marL="42862" indent="0">
              <a:buNone/>
            </a:pPr>
            <a:r>
              <a:rPr lang="en-US" altLang="ja-JP" sz="1600" dirty="0"/>
              <a:t>2017 		Member, TAB Hall of Honor Selection Committee</a:t>
            </a:r>
            <a:endParaRPr lang="ja-JP" altLang="ja-JP" sz="1600" dirty="0"/>
          </a:p>
          <a:p>
            <a:pPr marL="42862" indent="0">
              <a:buNone/>
            </a:pPr>
            <a:r>
              <a:rPr lang="en-US" altLang="ja-JP" sz="1600" dirty="0"/>
              <a:t>2017		Member, TAB Awards and Recognition Committee </a:t>
            </a:r>
            <a:endParaRPr lang="ja-JP" altLang="ja-JP" sz="1600" dirty="0"/>
          </a:p>
          <a:p>
            <a:pPr marL="42862" indent="0">
              <a:buNone/>
            </a:pPr>
            <a:r>
              <a:rPr lang="en-US" altLang="ja-JP" sz="1600" dirty="0"/>
              <a:t>2016 		Co-chair, TAB </a:t>
            </a:r>
            <a:r>
              <a:rPr lang="en-US" altLang="ja-JP" sz="1600" dirty="0" err="1"/>
              <a:t>AdHoc</a:t>
            </a:r>
            <a:r>
              <a:rPr lang="en-US" altLang="ja-JP" sz="1600" dirty="0"/>
              <a:t> on Membership</a:t>
            </a:r>
            <a:endParaRPr lang="ja-JP" altLang="ja-JP" sz="1600" dirty="0"/>
          </a:p>
          <a:p>
            <a:pPr marL="42862" indent="0">
              <a:buNone/>
            </a:pPr>
            <a:r>
              <a:rPr lang="en-US" altLang="ja-JP" sz="1600" dirty="0"/>
              <a:t>2015-2016	Director &amp; Delegate, Division X, IEEE Board of Directors, </a:t>
            </a:r>
          </a:p>
          <a:p>
            <a:pPr marL="42862" indent="0">
              <a:buNone/>
            </a:pPr>
            <a:r>
              <a:rPr lang="en-US" altLang="ja-JP" sz="1600" dirty="0"/>
              <a:t>2015-2016 	Division X Director, IEEE Technical Activities Board</a:t>
            </a:r>
            <a:endParaRPr lang="ja-JP" altLang="ja-JP" sz="1600" dirty="0"/>
          </a:p>
          <a:p>
            <a:pPr marL="42862" indent="0">
              <a:buNone/>
            </a:pPr>
            <a:r>
              <a:rPr lang="en-US" altLang="ja-JP" sz="1600" dirty="0"/>
              <a:t>2015-2016 	Member, Public Visibility Committee </a:t>
            </a:r>
            <a:endParaRPr lang="ja-JP" altLang="ja-JP" sz="1600" dirty="0"/>
          </a:p>
          <a:p>
            <a:pPr marL="42862" indent="0">
              <a:buNone/>
            </a:pPr>
            <a:r>
              <a:rPr lang="en-US" altLang="ja-JP" sz="1600" dirty="0"/>
              <a:t>2015-2016 	Member, TAB Nominations and Appointments Committee</a:t>
            </a:r>
            <a:endParaRPr lang="ja-JP" altLang="ja-JP" sz="1600" dirty="0"/>
          </a:p>
          <a:p>
            <a:pPr marL="42862" indent="0">
              <a:buNone/>
            </a:pPr>
            <a:r>
              <a:rPr lang="en-US" altLang="ja-JP" sz="1600" dirty="0"/>
              <a:t>2010-2011 	Member, Technical Activity Board</a:t>
            </a:r>
          </a:p>
          <a:p>
            <a:pPr marL="42862" indent="0">
              <a:buNone/>
            </a:pPr>
            <a:endParaRPr lang="ja-JP" altLang="ja-JP" sz="1600" dirty="0">
              <a:solidFill>
                <a:srgbClr val="FF0000"/>
              </a:solidFill>
            </a:endParaRPr>
          </a:p>
          <a:p>
            <a:pPr marL="42862" indent="0">
              <a:buNone/>
            </a:pPr>
            <a:endParaRPr lang="en-US" sz="105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My History with IEEE</a:t>
            </a:r>
            <a:endParaRPr lang="ja-JP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93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Background Discussions</a:t>
            </a:r>
            <a:endParaRPr kumimoji="1" lang="ja-JP" altLang="en-US" b="1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/>
              <a:t>Established companies may not be interested in the services from IEEE OUs especially in the field of Robotics and Automation. </a:t>
            </a:r>
          </a:p>
          <a:p>
            <a:endParaRPr lang="en-US" altLang="ja-JP" sz="800" dirty="0"/>
          </a:p>
          <a:p>
            <a:r>
              <a:rPr lang="en-US" altLang="ja-JP" sz="2000" dirty="0"/>
              <a:t>Innovative startups and SMEs are eager to have services from IEEE OUs, and those could create future of IEEE and IEEE OUs.</a:t>
            </a:r>
          </a:p>
          <a:p>
            <a:endParaRPr lang="en-US" altLang="ja-JP" sz="900" dirty="0"/>
          </a:p>
          <a:p>
            <a:r>
              <a:rPr lang="en-US" altLang="ja-JP" sz="2000" dirty="0"/>
              <a:t>The needs of an enterprise depends on the region/country, where the enterprise comes from and is located at.</a:t>
            </a:r>
          </a:p>
          <a:p>
            <a:endParaRPr lang="en-US" altLang="ja-JP" sz="2000" dirty="0"/>
          </a:p>
          <a:p>
            <a:pPr marL="285750" indent="-285750">
              <a:buFont typeface="Arial" charset="0"/>
              <a:buChar char="•"/>
            </a:pPr>
            <a:endParaRPr kumimoji="1" lang="en-US" altLang="ja-JP" sz="14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4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4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0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Background Discussions</a:t>
            </a:r>
            <a:endParaRPr kumimoji="1" lang="ja-JP" altLang="en-US" b="1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b="1" dirty="0"/>
              <a:t>【Consultation Services】</a:t>
            </a:r>
          </a:p>
          <a:p>
            <a:pPr marL="0" indent="0">
              <a:buNone/>
            </a:pPr>
            <a:endParaRPr lang="en-US" altLang="ja-JP" sz="400" b="1" dirty="0"/>
          </a:p>
          <a:p>
            <a:pPr lvl="1"/>
            <a:r>
              <a:rPr lang="en-US" altLang="ja-JP" sz="2000" dirty="0"/>
              <a:t>Some of them expect technical consultation services from OUs, but many issues could be expected for the services; such as IP-related issues. </a:t>
            </a:r>
          </a:p>
          <a:p>
            <a:pPr lvl="1"/>
            <a:endParaRPr lang="en-US" altLang="ja-JP" sz="800" dirty="0"/>
          </a:p>
          <a:p>
            <a:pPr lvl="1"/>
            <a:r>
              <a:rPr lang="en-US" altLang="ja-JP" sz="2000" dirty="0"/>
              <a:t>The success of the consultation services depends on how to provide them with the services according to the local needs/customs/ regulations.</a:t>
            </a:r>
          </a:p>
          <a:p>
            <a:pPr lvl="2"/>
            <a:r>
              <a:rPr lang="en-US" altLang="ja-JP" dirty="0">
                <a:latin typeface="Arial" charset="0"/>
              </a:rPr>
              <a:t>Some members from industries may like to know whether a technology is worth for investment or not.</a:t>
            </a:r>
          </a:p>
          <a:p>
            <a:pPr lvl="2"/>
            <a:r>
              <a:rPr lang="en-US" altLang="ja-JP" dirty="0">
                <a:latin typeface="Arial" charset="0"/>
              </a:rPr>
              <a:t>Some of them may want to find suitable experts in IEEE for solutions aiming at their real applications.</a:t>
            </a:r>
            <a:endParaRPr lang="en-US" altLang="ja-JP" dirty="0">
              <a:solidFill>
                <a:schemeClr val="tx1"/>
              </a:solidFill>
            </a:endParaRP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endParaRPr lang="en" altLang="ja-JP" sz="20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6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6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6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Background Discussions</a:t>
            </a:r>
            <a:endParaRPr kumimoji="1" lang="ja-JP" altLang="en-US" b="1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6062" indent="0"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altLang="ja-JP" sz="2000" dirty="0">
                <a:solidFill>
                  <a:schemeClr val="tx1"/>
                </a:solidFill>
              </a:rPr>
              <a:t>Conferences sponsored by IEEE OUs are one of the most important interfaces, where industries, academia and their partners meet.</a:t>
            </a:r>
          </a:p>
          <a:p>
            <a:pPr marL="246062" indent="0" algn="ctr"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altLang="ja-JP" sz="2000" dirty="0"/>
          </a:p>
          <a:p>
            <a:pPr marL="246062" indent="0" algn="ctr"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altLang="ja-JP" dirty="0"/>
              <a:t> </a:t>
            </a:r>
            <a:endParaRPr lang="en-US" altLang="ja-JP" sz="2000" dirty="0"/>
          </a:p>
          <a:p>
            <a:pPr marL="246062" indent="0" algn="ctr"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altLang="ja-JP" sz="2000" dirty="0"/>
              <a:t>How to enhance services in conferences</a:t>
            </a:r>
          </a:p>
          <a:p>
            <a:pPr marL="588962" indent="-342900">
              <a:spcAft>
                <a:spcPts val="0"/>
              </a:spcAft>
              <a:buClr>
                <a:schemeClr val="dk1"/>
              </a:buClr>
              <a:buSzPct val="100000"/>
            </a:pPr>
            <a:endParaRPr lang="en" altLang="ja-JP" sz="20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6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ja-JP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下矢印 4">
            <a:extLst>
              <a:ext uri="{FF2B5EF4-FFF2-40B4-BE49-F238E27FC236}">
                <a16:creationId xmlns:a16="http://schemas.microsoft.com/office/drawing/2014/main" id="{A6C8539A-09D9-7940-9875-8C6A59244BA7}"/>
              </a:ext>
            </a:extLst>
          </p:cNvPr>
          <p:cNvSpPr/>
          <p:nvPr/>
        </p:nvSpPr>
        <p:spPr>
          <a:xfrm>
            <a:off x="4458306" y="2146514"/>
            <a:ext cx="284175" cy="44945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3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F277-9B9B-4146-852E-747E97CF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/>
              <a:t>Outline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8A068-D593-AA4F-887E-3529E59B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" altLang="ja-JP" sz="2000" dirty="0"/>
              <a:t>Motivation for Companies to Attend/Sponsor/Get involved in IEEE Conferences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-US" altLang="ja-JP" sz="2000" dirty="0"/>
              <a:t>Possible Actions</a:t>
            </a:r>
            <a:endParaRPr lang="en" altLang="ja-JP" sz="2000" dirty="0"/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Providing More Opportunities for </a:t>
            </a:r>
            <a:r>
              <a:rPr lang="en" altLang="ja-JP" sz="2000" dirty="0"/>
              <a:t>Entrepreneurship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Providing </a:t>
            </a:r>
            <a:r>
              <a:rPr lang="en" altLang="ja-JP" sz="2000" dirty="0"/>
              <a:t>Recruiting</a:t>
            </a:r>
            <a:r>
              <a:rPr lang="en-US" altLang="ja-JP" sz="2000" dirty="0"/>
              <a:t>-related Programs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Create Database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/>
              <a:t>Forums for Companies</a:t>
            </a: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dirty="0"/>
              <a:t>Conclusions</a:t>
            </a:r>
            <a:endParaRPr lang="en" altLang="ja-JP" sz="2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165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F277-9B9B-4146-852E-747E97CF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/>
              <a:t>Outline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8A068-D593-AA4F-887E-3529E59B7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" altLang="ja-JP" sz="2000" dirty="0"/>
              <a:t>Motivation for Companies to Attend/Sponsor/Get involved in IEEE Conferences</a:t>
            </a: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Possible Actions</a:t>
            </a:r>
            <a:endParaRPr lang="en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More Opportunities for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Entrepreneurship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Providing </a:t>
            </a:r>
            <a:r>
              <a:rPr lang="en" altLang="ja-JP" sz="2000" dirty="0">
                <a:solidFill>
                  <a:schemeClr val="bg1">
                    <a:lumMod val="75000"/>
                  </a:schemeClr>
                </a:solidFill>
              </a:rPr>
              <a:t>Recruiting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-related Programs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Create Database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Forums for Companies</a:t>
            </a:r>
          </a:p>
          <a:p>
            <a:pPr marL="457200" lvl="0" indent="-368300">
              <a:spcAft>
                <a:spcPts val="0"/>
              </a:spcAft>
              <a:buClr>
                <a:srgbClr val="000000"/>
              </a:buClr>
            </a:pP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" altLang="ja-JP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026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Motivation for Companies to Attend/Sponsor/Get involved in </a:t>
            </a:r>
            <a:r>
              <a:rPr lang="en-US" altLang="ja-JP" sz="2400" b="1" dirty="0"/>
              <a:t>IEEE</a:t>
            </a:r>
            <a:r>
              <a:rPr lang="en" sz="2400" b="1" dirty="0"/>
              <a:t> Conferences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Advertisement of their products</a:t>
            </a:r>
            <a:endParaRPr lang="en-US" altLang="ja-JP" sz="2000" dirty="0">
              <a:solidFill>
                <a:schemeClr val="dk1"/>
              </a:solidFill>
            </a:endParaRPr>
          </a:p>
          <a:p>
            <a:pPr marL="457200" lvl="0" indent="-3746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Selling products</a:t>
            </a:r>
            <a:endParaRPr lang="en-US" altLang="ja-JP" sz="600" dirty="0">
              <a:solidFill>
                <a:schemeClr val="dk1"/>
              </a:solidFill>
            </a:endParaRPr>
          </a:p>
          <a:p>
            <a:pPr marL="457200" indent="-374650">
              <a:spcAft>
                <a:spcPts val="0"/>
              </a:spcAft>
              <a:buClr>
                <a:schemeClr val="dk1"/>
              </a:buClr>
              <a:buFontTx/>
              <a:buChar char="-"/>
            </a:pPr>
            <a:endParaRPr lang="en-US" altLang="ja-JP" sz="900" dirty="0">
              <a:solidFill>
                <a:schemeClr val="dk1"/>
              </a:solidFill>
            </a:endParaRPr>
          </a:p>
          <a:p>
            <a:pPr marL="457200" indent="-374650"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en-US" altLang="ja-JP" sz="2000" dirty="0">
                <a:solidFill>
                  <a:schemeClr val="dk1"/>
                </a:solidFill>
              </a:rPr>
              <a:t>Visibility, locally and on the conference website</a:t>
            </a:r>
          </a:p>
          <a:p>
            <a:pPr marL="457200" lvl="0" indent="-3746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altLang="ja-JP" sz="900" dirty="0">
              <a:solidFill>
                <a:schemeClr val="dk1"/>
              </a:solidFill>
            </a:endParaRPr>
          </a:p>
          <a:p>
            <a:pPr marL="457200" lvl="0" indent="-37465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Access to papers and to the latest trends</a:t>
            </a:r>
            <a:endParaRPr lang="en-US" altLang="ja-JP" sz="2000" dirty="0">
              <a:solidFill>
                <a:schemeClr val="dk1"/>
              </a:solidFill>
            </a:endParaRPr>
          </a:p>
          <a:p>
            <a:pPr marL="457200" lvl="0" indent="-37465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-US" altLang="ja-JP" sz="2000" dirty="0">
                <a:solidFill>
                  <a:schemeClr val="dk1"/>
                </a:solidFill>
              </a:rPr>
              <a:t>Access to experts</a:t>
            </a:r>
          </a:p>
          <a:p>
            <a:pPr marL="457200" lvl="0" indent="-374650">
              <a:spcAft>
                <a:spcPts val="0"/>
              </a:spcAft>
              <a:buClr>
                <a:schemeClr val="dk1"/>
              </a:buClr>
              <a:buChar char="-"/>
            </a:pPr>
            <a:endParaRPr lang="en-US" altLang="ja-JP" sz="800" dirty="0">
              <a:solidFill>
                <a:schemeClr val="dk1"/>
              </a:solidFill>
            </a:endParaRPr>
          </a:p>
          <a:p>
            <a:pPr marL="457200" lvl="0" indent="-37465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Being involved in competitions</a:t>
            </a:r>
          </a:p>
          <a:p>
            <a:pPr marL="457200" lvl="0" indent="-37465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Participating in industry forums</a:t>
            </a:r>
            <a:endParaRPr lang="en-US" altLang="ja-JP"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/>
              <a:t>Motivation for Companies to Attend/Sponsor/Get involved in IEEE Conferences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Aft>
                <a:spcPts val="0"/>
              </a:spcAft>
              <a:buClr>
                <a:schemeClr val="dk1"/>
              </a:buClr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Recruiting talent</a:t>
            </a:r>
            <a:r>
              <a:rPr lang="en-US" altLang="ja-JP" sz="2000" dirty="0">
                <a:solidFill>
                  <a:schemeClr val="dk1"/>
                </a:solidFill>
              </a:rPr>
              <a:t>s</a:t>
            </a:r>
            <a:endParaRPr lang="en" altLang="ja-JP" sz="2000" dirty="0">
              <a:solidFill>
                <a:schemeClr val="dk1"/>
              </a:solidFill>
            </a:endParaRP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SME: local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Big players: global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Onsite interviews</a:t>
            </a: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Recruiting in events/evenings/parties</a:t>
            </a:r>
            <a:endParaRPr lang="en-US" altLang="ja-JP" sz="2000" dirty="0">
              <a:solidFill>
                <a:schemeClr val="dk1"/>
              </a:solidFill>
            </a:endParaRPr>
          </a:p>
          <a:p>
            <a:pPr marL="914400" lvl="1" indent="-368300"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altLang="ja-JP" sz="700" dirty="0">
              <a:solidFill>
                <a:schemeClr val="dk1"/>
              </a:solidFill>
            </a:endParaRPr>
          </a:p>
          <a:p>
            <a:pPr marL="457200" lvl="0" indent="-368300"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B2B interactions</a:t>
            </a:r>
            <a:endParaRPr lang="en-US" altLang="ja-JP" sz="2000" dirty="0">
              <a:solidFill>
                <a:schemeClr val="dk1"/>
              </a:solidFill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-US" sz="700" dirty="0">
              <a:solidFill>
                <a:schemeClr val="dk1"/>
              </a:solidFill>
            </a:endParaRPr>
          </a:p>
          <a:p>
            <a:pPr marL="457200" indent="-368300"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en" altLang="ja-JP" sz="2000" dirty="0">
                <a:solidFill>
                  <a:schemeClr val="dk1"/>
                </a:solidFill>
              </a:rPr>
              <a:t>Access to venture capitalists</a:t>
            </a:r>
            <a:endParaRPr lang="en-US" altLang="ja-JP" sz="2000" dirty="0">
              <a:solidFill>
                <a:schemeClr val="dk1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endParaRPr lang="en"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5.6|18.2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5.6|18.2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5.6|18.2|5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7570</TotalTime>
  <Words>979</Words>
  <Application>Microsoft Macintosh PowerPoint</Application>
  <PresentationFormat>画面に合わせる (16:9)</PresentationFormat>
  <Paragraphs>231</Paragraphs>
  <Slides>24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Office テーマ</vt:lpstr>
      <vt:lpstr>Industry Participation in IEEE Activities</vt:lpstr>
      <vt:lpstr>Acknowledgments</vt:lpstr>
      <vt:lpstr>Background Discussions</vt:lpstr>
      <vt:lpstr>Background Discussions</vt:lpstr>
      <vt:lpstr>Background Discussions</vt:lpstr>
      <vt:lpstr>Outline</vt:lpstr>
      <vt:lpstr>Outline</vt:lpstr>
      <vt:lpstr>Motivation for Companies to Attend/Sponsor/Get involved in IEEE Conferences</vt:lpstr>
      <vt:lpstr>Motivation for Companies to Attend/Sponsor/Get involved in IEEE Conferences</vt:lpstr>
      <vt:lpstr>Outline</vt:lpstr>
      <vt:lpstr>Providing More Opportunities for Entrepreneurship</vt:lpstr>
      <vt:lpstr>Outline</vt:lpstr>
      <vt:lpstr>Providing Recruiting-related Programs </vt:lpstr>
      <vt:lpstr>Outline</vt:lpstr>
      <vt:lpstr>Create Databases</vt:lpstr>
      <vt:lpstr>Create Databases (cont’d)</vt:lpstr>
      <vt:lpstr>Create Databases (cont’d)</vt:lpstr>
      <vt:lpstr>Outline</vt:lpstr>
      <vt:lpstr>Forums for Companies</vt:lpstr>
      <vt:lpstr>Outline</vt:lpstr>
      <vt:lpstr>Conclusions </vt:lpstr>
      <vt:lpstr>Who I am</vt:lpstr>
      <vt:lpstr>Who I am</vt:lpstr>
      <vt:lpstr>My History with IEEE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LRPC – Industrial Jan.22, 2017</dc:title>
  <cp:lastModifiedBy>小菅一弘</cp:lastModifiedBy>
  <cp:revision>126</cp:revision>
  <dcterms:modified xsi:type="dcterms:W3CDTF">2018-03-03T05:12:21Z</dcterms:modified>
</cp:coreProperties>
</file>