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94" r:id="rId1"/>
  </p:sldMasterIdLst>
  <p:notesMasterIdLst>
    <p:notesMasterId r:id="rId10"/>
  </p:notesMasterIdLst>
  <p:handoutMasterIdLst>
    <p:handoutMasterId r:id="rId11"/>
  </p:handoutMasterIdLst>
  <p:sldIdLst>
    <p:sldId id="279" r:id="rId2"/>
    <p:sldId id="281" r:id="rId3"/>
    <p:sldId id="282" r:id="rId4"/>
    <p:sldId id="283" r:id="rId5"/>
    <p:sldId id="292" r:id="rId6"/>
    <p:sldId id="291" r:id="rId7"/>
    <p:sldId id="298" r:id="rId8"/>
    <p:sldId id="294" r:id="rId9"/>
  </p:sldIdLst>
  <p:sldSz cx="12192000" cy="6858000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2D9"/>
    <a:srgbClr val="FFFF99"/>
    <a:srgbClr val="C9FFCD"/>
    <a:srgbClr val="C9F1FF"/>
    <a:srgbClr val="FFD9D9"/>
    <a:srgbClr val="F3CAF6"/>
    <a:srgbClr val="81DEFF"/>
    <a:srgbClr val="FF7D7D"/>
    <a:srgbClr val="99CCFF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05" autoAdjust="0"/>
    <p:restoredTop sz="94660"/>
  </p:normalViewPr>
  <p:slideViewPr>
    <p:cSldViewPr snapToGrid="0">
      <p:cViewPr varScale="1">
        <p:scale>
          <a:sx n="91" d="100"/>
          <a:sy n="91" d="100"/>
        </p:scale>
        <p:origin x="30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3048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FFD9D9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D3A8-496B-AB59-D934D7C89DBA}"/>
              </c:ext>
            </c:extLst>
          </c:dPt>
          <c:dPt>
            <c:idx val="1"/>
            <c:bubble3D val="0"/>
            <c:spPr>
              <a:solidFill>
                <a:srgbClr val="C9F1FF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3A8-496B-AB59-D934D7C89DBA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3A8-496B-AB59-D934D7C89DBA}"/>
              </c:ext>
            </c:extLst>
          </c:dPt>
          <c:cat>
            <c:strRef>
              <c:f>Sheet1!$A$2:$A$4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</c:v>
                </c:pt>
                <c:pt idx="1">
                  <c:v>3</c:v>
                </c:pt>
                <c:pt idx="2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3A8-496B-AB59-D934D7C89D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8639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836" y="1"/>
            <a:ext cx="3078639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21851"/>
            <a:ext cx="3078639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566450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20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925408"/>
            <a:ext cx="568325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8"/>
            <a:ext cx="3078427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2" y="9721108"/>
            <a:ext cx="3078427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CF68226D-8FF9-48D9-A329-B2889E972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475847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7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C0417-5986-4911-A8B0-80B3436F93A6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1654-077A-4E34-AC1B-01058AF7A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258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2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7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C0417-5986-4911-A8B0-80B3436F93A6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1654-077A-4E34-AC1B-01058AF7A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47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C0417-5986-4911-A8B0-80B3436F93A6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1654-077A-4E34-AC1B-01058AF7A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727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5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C0417-5986-4911-A8B0-80B3436F93A6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1654-077A-4E34-AC1B-01058AF7A6C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58016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9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C0417-5986-4911-A8B0-80B3436F93A6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1654-077A-4E34-AC1B-01058AF7A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676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1" y="1885950"/>
            <a:ext cx="294686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6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7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7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C0417-5986-4911-A8B0-80B3436F93A6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1654-077A-4E34-AC1B-01058AF7A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3729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1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7"/>
            <a:ext cx="294005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8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5" y="4873766"/>
            <a:ext cx="293440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4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2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8" y="4873764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C0417-5986-4911-A8B0-80B3436F93A6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1654-077A-4E34-AC1B-01058AF7A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1630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C0417-5986-4911-A8B0-80B3436F93A6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1654-077A-4E34-AC1B-01058AF7A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389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C0417-5986-4911-A8B0-80B3436F93A6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1654-077A-4E34-AC1B-01058AF7A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612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C0417-5986-4911-A8B0-80B3436F93A6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1654-077A-4E34-AC1B-01058AF7A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190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6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C0417-5986-4911-A8B0-80B3436F93A6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1654-077A-4E34-AC1B-01058AF7A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610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C0417-5986-4911-A8B0-80B3436F93A6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1654-077A-4E34-AC1B-01058AF7A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065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1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1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C0417-5986-4911-A8B0-80B3436F93A6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1654-077A-4E34-AC1B-01058AF7A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325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C0417-5986-4911-A8B0-80B3436F93A6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1654-077A-4E34-AC1B-01058AF7A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576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C0417-5986-4911-A8B0-80B3436F93A6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1654-077A-4E34-AC1B-01058AF7A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524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1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C0417-5986-4911-A8B0-80B3436F93A6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1654-077A-4E34-AC1B-01058AF7A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236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1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C0417-5986-4911-A8B0-80B3436F93A6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1654-077A-4E34-AC1B-01058AF7A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786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93C0417-5986-4911-A8B0-80B3436F93A6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3651654-077A-4E34-AC1B-01058AF7A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6963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  <p:sldLayoutId id="2147483904" r:id="rId10"/>
    <p:sldLayoutId id="2147483905" r:id="rId11"/>
    <p:sldLayoutId id="2147483906" r:id="rId12"/>
    <p:sldLayoutId id="2147483907" r:id="rId13"/>
    <p:sldLayoutId id="2147483908" r:id="rId14"/>
    <p:sldLayoutId id="2147483909" r:id="rId15"/>
    <p:sldLayoutId id="2147483910" r:id="rId16"/>
    <p:sldLayoutId id="214748391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emf"/><Relationship Id="rId7" Type="http://schemas.openxmlformats.org/officeDocument/2006/relationships/image" Target="../media/image11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3300986" y="1938319"/>
            <a:ext cx="406495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400" b="1" dirty="0">
                <a:solidFill>
                  <a:schemeClr val="tx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Vincenzo Piuri</a:t>
            </a:r>
          </a:p>
        </p:txBody>
      </p:sp>
      <p:sp>
        <p:nvSpPr>
          <p:cNvPr id="2" name="Rectangle 1"/>
          <p:cNvSpPr/>
          <p:nvPr/>
        </p:nvSpPr>
        <p:spPr>
          <a:xfrm>
            <a:off x="346075" y="2707760"/>
            <a:ext cx="70198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3200">
                <a:solidFill>
                  <a:schemeClr val="tx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 </a:t>
            </a:r>
            <a:r>
              <a:rPr lang="en-US" sz="3200" dirty="0">
                <a:solidFill>
                  <a:schemeClr val="tx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IEEE President-Elect Candidate</a:t>
            </a:r>
          </a:p>
        </p:txBody>
      </p:sp>
      <p:sp>
        <p:nvSpPr>
          <p:cNvPr id="3" name="Rectangle 2"/>
          <p:cNvSpPr/>
          <p:nvPr/>
        </p:nvSpPr>
        <p:spPr>
          <a:xfrm>
            <a:off x="2645742" y="6190584"/>
            <a:ext cx="47202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400" dirty="0">
                <a:solidFill>
                  <a:schemeClr val="tx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Volunteering in IEEE for 33 years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2812" y="0"/>
            <a:ext cx="458918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000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clrChange>
              <a:clrFrom>
                <a:srgbClr val="404040"/>
              </a:clrFrom>
              <a:clrTo>
                <a:srgbClr val="404040">
                  <a:alpha val="0"/>
                </a:srgbClr>
              </a:clrTo>
            </a:clrChange>
          </a:blip>
          <a:stretch>
            <a:fillRect/>
          </a:stretch>
        </p:blipFill>
        <p:spPr>
          <a:xfrm flipV="1">
            <a:off x="0" y="650072"/>
            <a:ext cx="2870200" cy="620792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674159" y="1593461"/>
            <a:ext cx="56460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the leaders in innovation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22625" y="6019544"/>
            <a:ext cx="50113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Human-centric approach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686807" y="3758046"/>
            <a:ext cx="61013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Specialized people networking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335187" y="2628269"/>
            <a:ext cx="48766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value to members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016097" y="4888795"/>
            <a:ext cx="67601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focus on young generations</a:t>
            </a:r>
          </a:p>
        </p:txBody>
      </p:sp>
      <p:sp>
        <p:nvSpPr>
          <p:cNvPr id="25" name="Rectangle 24"/>
          <p:cNvSpPr/>
          <p:nvPr/>
        </p:nvSpPr>
        <p:spPr>
          <a:xfrm rot="4442769">
            <a:off x="-1869923" y="4096596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Empower</a:t>
            </a:r>
          </a:p>
          <a:p>
            <a:pPr algn="ctr"/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Engage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195458" y="283691"/>
            <a:ext cx="480599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chemeClr val="tx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Strategic Actions</a:t>
            </a:r>
          </a:p>
        </p:txBody>
      </p:sp>
    </p:spTree>
    <p:extLst>
      <p:ext uri="{BB962C8B-B14F-4D97-AF65-F5344CB8AC3E}">
        <p14:creationId xmlns:p14="http://schemas.microsoft.com/office/powerpoint/2010/main" val="621735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1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1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1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1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1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allAtOnce"/>
      <p:bldP spid="11" grpId="0"/>
      <p:bldP spid="11" grpId="1"/>
      <p:bldP spid="12" grpId="0"/>
      <p:bldP spid="12" grpId="1"/>
      <p:bldP spid="13" grpId="0"/>
      <p:bldP spid="13" grpId="1"/>
      <p:bldP spid="21" grpId="0"/>
      <p:bldP spid="21" grpId="1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clrChange>
              <a:clrFrom>
                <a:srgbClr val="404040"/>
              </a:clrFrom>
              <a:clrTo>
                <a:srgbClr val="404040">
                  <a:alpha val="0"/>
                </a:srgbClr>
              </a:clrTo>
            </a:clrChange>
          </a:blip>
          <a:stretch>
            <a:fillRect/>
          </a:stretch>
        </p:blipFill>
        <p:spPr>
          <a:xfrm flipV="1">
            <a:off x="0" y="651600"/>
            <a:ext cx="2869200" cy="62064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336400" y="2628980"/>
            <a:ext cx="49872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 and when needed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685600" y="3759380"/>
            <a:ext cx="68066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Emerging technologies and needs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16800" y="4889780"/>
            <a:ext cx="75600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Practical knowledge for professionals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222000" y="6020180"/>
            <a:ext cx="34387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Curated content </a:t>
            </a:r>
          </a:p>
        </p:txBody>
      </p:sp>
      <p:sp>
        <p:nvSpPr>
          <p:cNvPr id="22" name="Rectangle 21"/>
          <p:cNvSpPr/>
          <p:nvPr/>
        </p:nvSpPr>
        <p:spPr>
          <a:xfrm rot="4416071">
            <a:off x="-1762012" y="3936470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the</a:t>
            </a:r>
          </a:p>
          <a:p>
            <a:pPr algn="ctr"/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Trusted Source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195458" y="283691"/>
            <a:ext cx="480599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chemeClr val="tx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Strategic Actions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74159" y="1593461"/>
            <a:ext cx="47804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High-quality knowledge</a:t>
            </a:r>
          </a:p>
        </p:txBody>
      </p:sp>
    </p:spTree>
    <p:extLst>
      <p:ext uri="{BB962C8B-B14F-4D97-AF65-F5344CB8AC3E}">
        <p14:creationId xmlns:p14="http://schemas.microsoft.com/office/powerpoint/2010/main" val="1977081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D9D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D9D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D9D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1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D9D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1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D9D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/>
          </p:cNvPicPr>
          <p:nvPr/>
        </p:nvPicPr>
        <p:blipFill>
          <a:blip r:embed="rId2">
            <a:clrChange>
              <a:clrFrom>
                <a:srgbClr val="404040"/>
              </a:clrFrom>
              <a:clrTo>
                <a:srgbClr val="404040">
                  <a:alpha val="0"/>
                </a:srgbClr>
              </a:clrTo>
            </a:clrChange>
          </a:blip>
          <a:stretch>
            <a:fillRect/>
          </a:stretch>
        </p:blipFill>
        <p:spPr>
          <a:xfrm flipV="1">
            <a:off x="7200" y="651600"/>
            <a:ext cx="2869200" cy="6206400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 rot="4325221">
            <a:off x="-1923093" y="3829737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Promote</a:t>
            </a:r>
          </a:p>
          <a:p>
            <a:pPr algn="ctr"/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Inclusivity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195458" y="283691"/>
            <a:ext cx="480599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chemeClr val="tx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Strategic Actions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336400" y="2628980"/>
            <a:ext cx="64459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Underserved groups and areas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685600" y="3759380"/>
            <a:ext cx="79720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Services for industry and entrepreneurs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016800" y="4889780"/>
            <a:ext cx="58096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Standards in emerging areas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222000" y="6020180"/>
            <a:ext cx="56477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services and policies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674159" y="1593461"/>
            <a:ext cx="38956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 communities</a:t>
            </a:r>
          </a:p>
        </p:txBody>
      </p:sp>
    </p:spTree>
    <p:extLst>
      <p:ext uri="{BB962C8B-B14F-4D97-AF65-F5344CB8AC3E}">
        <p14:creationId xmlns:p14="http://schemas.microsoft.com/office/powerpoint/2010/main" val="3237999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9F1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9F1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9F1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1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9F1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1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9F1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721585739"/>
              </p:ext>
            </p:extLst>
          </p:nvPr>
        </p:nvGraphicFramePr>
        <p:xfrm>
          <a:off x="-82581" y="1163493"/>
          <a:ext cx="6121935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Rectangle 11"/>
          <p:cNvSpPr>
            <a:spLocks noChangeAspect="1"/>
          </p:cNvSpPr>
          <p:nvPr/>
        </p:nvSpPr>
        <p:spPr>
          <a:xfrm rot="12691248">
            <a:off x="1044155" y="1996630"/>
            <a:ext cx="3600000" cy="36000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ircle">
              <a:avLst>
                <a:gd name="adj" fmla="val 16169492"/>
              </a:avLst>
            </a:prstTxWarp>
            <a:spAutoFit/>
          </a:bodyPr>
          <a:lstStyle/>
          <a:p>
            <a:pPr algn="ctr"/>
            <a:r>
              <a:rPr lang="en-US" sz="2800" b="1" cap="none" spc="0" dirty="0">
                <a:ln w="9525">
                  <a:noFill/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Empower and Engage</a:t>
            </a:r>
          </a:p>
        </p:txBody>
      </p:sp>
      <p:sp>
        <p:nvSpPr>
          <p:cNvPr id="14" name="Rectangle 13"/>
          <p:cNvSpPr>
            <a:spLocks noChangeAspect="1"/>
          </p:cNvSpPr>
          <p:nvPr/>
        </p:nvSpPr>
        <p:spPr>
          <a:xfrm rot="19867171">
            <a:off x="1322153" y="2011754"/>
            <a:ext cx="3600000" cy="36000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ircle">
              <a:avLst>
                <a:gd name="adj" fmla="val 16169492"/>
              </a:avLst>
            </a:prstTxWarp>
            <a:spAutoFit/>
          </a:bodyPr>
          <a:lstStyle/>
          <a:p>
            <a:pPr algn="ctr"/>
            <a:r>
              <a:rPr lang="en-US" sz="2800" b="1" cap="none" spc="0" dirty="0">
                <a:ln w="9525">
                  <a:noFill/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the Trusted </a:t>
            </a:r>
            <a:r>
              <a:rPr lang="en-US" sz="2800" b="1" dirty="0">
                <a:ln w="9525">
                  <a:noFill/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800" b="1" cap="none" spc="0" dirty="0">
                <a:ln w="9525">
                  <a:noFill/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ource</a:t>
            </a:r>
          </a:p>
        </p:txBody>
      </p:sp>
      <p:sp>
        <p:nvSpPr>
          <p:cNvPr id="15" name="Rectangle 14"/>
          <p:cNvSpPr>
            <a:spLocks noChangeAspect="1"/>
          </p:cNvSpPr>
          <p:nvPr/>
        </p:nvSpPr>
        <p:spPr>
          <a:xfrm rot="10800000">
            <a:off x="1179216" y="2257887"/>
            <a:ext cx="3600000" cy="36000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10682614"/>
              </a:avLst>
            </a:prstTxWarp>
            <a:spAutoFit/>
          </a:bodyPr>
          <a:lstStyle/>
          <a:p>
            <a:pPr algn="ctr"/>
            <a:r>
              <a:rPr lang="en-US" sz="2800" b="1" cap="none" spc="0" dirty="0">
                <a:ln w="9525">
                  <a:noFill/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Promote Inclusivity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195458" y="283691"/>
            <a:ext cx="480599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chemeClr val="tx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Strategic Actions</a:t>
            </a:r>
          </a:p>
        </p:txBody>
      </p:sp>
      <p:sp>
        <p:nvSpPr>
          <p:cNvPr id="2" name="Rectangle 1"/>
          <p:cNvSpPr/>
          <p:nvPr/>
        </p:nvSpPr>
        <p:spPr>
          <a:xfrm>
            <a:off x="5679619" y="1332627"/>
            <a:ext cx="649333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IEEE members and volunteers</a:t>
            </a:r>
          </a:p>
          <a:p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Cooperation among all groups </a:t>
            </a:r>
          </a:p>
          <a:p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Nurture the </a:t>
            </a:r>
            <a:r>
              <a:rPr lang="en-US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diverse scientific</a:t>
            </a:r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technical</a:t>
            </a:r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and </a:t>
            </a:r>
            <a:r>
              <a:rPr lang="en-US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professional </a:t>
            </a:r>
            <a:br>
              <a:rPr lang="en-US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global community </a:t>
            </a:r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n-US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strong local roots</a:t>
            </a:r>
            <a:endParaRPr lang="en-US" sz="3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Transparency, trust, </a:t>
            </a:r>
            <a:r>
              <a:rPr lang="en-US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actual participation of </a:t>
            </a:r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IEEE members </a:t>
            </a:r>
            <a:r>
              <a:rPr lang="en-US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volunteers in decision processes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903801" y="2792826"/>
            <a:ext cx="2160000" cy="2160000"/>
            <a:chOff x="4925292" y="2031459"/>
            <a:chExt cx="1800000" cy="1800000"/>
          </a:xfrm>
        </p:grpSpPr>
        <p:sp>
          <p:nvSpPr>
            <p:cNvPr id="10" name="Oval 9"/>
            <p:cNvSpPr>
              <a:spLocks noChangeAspect="1"/>
            </p:cNvSpPr>
            <p:nvPr/>
          </p:nvSpPr>
          <p:spPr>
            <a:xfrm>
              <a:off x="4925292" y="2031459"/>
              <a:ext cx="1800000" cy="1800000"/>
            </a:xfrm>
            <a:prstGeom prst="ellipse">
              <a:avLst/>
            </a:prstGeom>
            <a:solidFill>
              <a:sysClr val="window" lastClr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72A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383503" y="2274067"/>
              <a:ext cx="895278" cy="4873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/>
              <a:r>
                <a:rPr lang="en-US" sz="3200" b="1" dirty="0">
                  <a:solidFill>
                    <a:srgbClr val="0065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ONE</a:t>
              </a:r>
            </a:p>
          </p:txBody>
        </p:sp>
        <p:pic>
          <p:nvPicPr>
            <p:cNvPr id="13" name="Picture 2" descr="ieee_mb_blue.jpg (300×87)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4555" y="2821779"/>
              <a:ext cx="1559833" cy="4523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71969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1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1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1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6096000" y="3429000"/>
            <a:ext cx="6096000" cy="3428996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3429000"/>
            <a:ext cx="6096000" cy="3428996"/>
          </a:xfrm>
          <a:prstGeom prst="rect">
            <a:avLst/>
          </a:prstGeom>
          <a:solidFill>
            <a:srgbClr val="FFF2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96000" y="4"/>
            <a:ext cx="6096000" cy="3428996"/>
          </a:xfrm>
          <a:prstGeom prst="rect">
            <a:avLst/>
          </a:prstGeom>
          <a:solidFill>
            <a:srgbClr val="C9FF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4"/>
            <a:ext cx="6096000" cy="3428996"/>
          </a:xfrm>
          <a:prstGeom prst="rect">
            <a:avLst/>
          </a:prstGeom>
          <a:solidFill>
            <a:srgbClr val="C9F1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6096000" y="5"/>
            <a:ext cx="0" cy="342899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0" y="3429000"/>
            <a:ext cx="6096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096000" y="3429000"/>
            <a:ext cx="6096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6096000" y="3429005"/>
            <a:ext cx="0" cy="342899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3817614" y="2704413"/>
            <a:ext cx="4556770" cy="144917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65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Experience and Competences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14792" y="931973"/>
            <a:ext cx="5753865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Academic research in intelligent systems </a:t>
            </a:r>
          </a:p>
          <a:p>
            <a:pPr>
              <a:spcBef>
                <a:spcPts val="600"/>
              </a:spcBef>
            </a:pPr>
            <a:r>
              <a:rPr 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PI/Co-PI national/international projects</a:t>
            </a:r>
          </a:p>
          <a:p>
            <a:pPr>
              <a:spcBef>
                <a:spcPts val="600"/>
              </a:spcBef>
            </a:pPr>
            <a:r>
              <a:rPr 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350+ publications 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94965" y="305508"/>
            <a:ext cx="45175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Academic Experience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485618" y="931973"/>
            <a:ext cx="5077326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Industrial research</a:t>
            </a:r>
          </a:p>
          <a:p>
            <a:pPr>
              <a:spcBef>
                <a:spcPts val="600"/>
              </a:spcBef>
            </a:pPr>
            <a:r>
              <a:rPr 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manager for industrial research</a:t>
            </a:r>
          </a:p>
          <a:p>
            <a:pPr>
              <a:spcBef>
                <a:spcPts val="600"/>
              </a:spcBef>
            </a:pPr>
            <a:r>
              <a:rPr 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Founder of a start-up company 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485618" y="305508"/>
            <a:ext cx="459377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n w="9525">
                  <a:noFill/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Industrial Experience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60985" y="4928045"/>
            <a:ext cx="5520297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IEEE Fellow (2001) &amp; IEEE-HKN Member</a:t>
            </a:r>
            <a:r>
              <a:rPr lang="en-US" sz="2200" strike="sngStrik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spcBef>
                <a:spcPts val="600"/>
              </a:spcBef>
            </a:pPr>
            <a:r>
              <a:rPr 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ACM Distinguished Scientist (2008)</a:t>
            </a:r>
          </a:p>
          <a:p>
            <a:pPr>
              <a:spcBef>
                <a:spcPts val="600"/>
              </a:spcBef>
            </a:pPr>
            <a:r>
              <a:rPr 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Honorary Professor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38499" y="4262400"/>
            <a:ext cx="279669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Recognitions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467474" y="4898065"/>
            <a:ext cx="5997376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Manager of a start-up company</a:t>
            </a:r>
          </a:p>
          <a:p>
            <a:pPr>
              <a:spcBef>
                <a:spcPts val="600"/>
              </a:spcBef>
            </a:pPr>
            <a:r>
              <a:rPr 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 Chair &amp; PhD Program Director</a:t>
            </a:r>
          </a:p>
          <a:p>
            <a:pPr>
              <a:spcBef>
                <a:spcPts val="600"/>
              </a:spcBef>
            </a:pPr>
            <a:r>
              <a:rPr 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IEEE VP-TA &amp; S/C President/Vice President</a:t>
            </a:r>
          </a:p>
        </p:txBody>
      </p:sp>
      <p:sp>
        <p:nvSpPr>
          <p:cNvPr id="34" name="Rectangle 33"/>
          <p:cNvSpPr/>
          <p:nvPr/>
        </p:nvSpPr>
        <p:spPr>
          <a:xfrm>
            <a:off x="6484305" y="4262880"/>
            <a:ext cx="54920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Leadership &amp; Management</a:t>
            </a:r>
          </a:p>
        </p:txBody>
      </p:sp>
    </p:spTree>
    <p:extLst>
      <p:ext uri="{BB962C8B-B14F-4D97-AF65-F5344CB8AC3E}">
        <p14:creationId xmlns:p14="http://schemas.microsoft.com/office/powerpoint/2010/main" val="68409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1" grpId="0" animBg="1"/>
      <p:bldP spid="10" grpId="0" animBg="1"/>
      <p:bldP spid="24" grpId="0"/>
      <p:bldP spid="29" grpId="0"/>
      <p:bldP spid="31" grpId="0"/>
      <p:bldP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96000" y="-1"/>
            <a:ext cx="6123033" cy="3456000"/>
          </a:xfrm>
          <a:prstGeom prst="rect">
            <a:avLst/>
          </a:prstGeom>
          <a:ln>
            <a:noFill/>
          </a:ln>
        </p:spPr>
      </p:pic>
      <p:cxnSp>
        <p:nvCxnSpPr>
          <p:cNvPr id="37" name="Straight Connector 36"/>
          <p:cNvCxnSpPr/>
          <p:nvPr/>
        </p:nvCxnSpPr>
        <p:spPr>
          <a:xfrm flipH="1">
            <a:off x="6193974" y="3450771"/>
            <a:ext cx="5998026" cy="0"/>
          </a:xfrm>
          <a:prstGeom prst="line">
            <a:avLst/>
          </a:prstGeom>
          <a:ln w="76200">
            <a:solidFill>
              <a:srgbClr val="2626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95995" y="1262744"/>
            <a:ext cx="6123038" cy="4299852"/>
          </a:xfrm>
          <a:prstGeom prst="rect">
            <a:avLst/>
          </a:prstGeom>
        </p:spPr>
      </p:pic>
      <p:cxnSp>
        <p:nvCxnSpPr>
          <p:cNvPr id="38" name="Straight Connector 37"/>
          <p:cNvCxnSpPr/>
          <p:nvPr/>
        </p:nvCxnSpPr>
        <p:spPr>
          <a:xfrm flipH="1">
            <a:off x="6096888" y="5584372"/>
            <a:ext cx="6012000" cy="0"/>
          </a:xfrm>
          <a:prstGeom prst="line">
            <a:avLst/>
          </a:prstGeom>
          <a:ln w="76200">
            <a:solidFill>
              <a:srgbClr val="2626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110114" y="3422818"/>
            <a:ext cx="6094800" cy="3456949"/>
          </a:xfrm>
          <a:prstGeom prst="rect">
            <a:avLst/>
          </a:prstGeom>
        </p:spPr>
      </p:pic>
      <p:pic>
        <p:nvPicPr>
          <p:cNvPr id="5" name="Picture 4"/>
          <p:cNvPicPr>
            <a:picLocks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2"/>
            <a:ext cx="6095995" cy="3428997"/>
          </a:xfrm>
          <a:prstGeom prst="rect">
            <a:avLst/>
          </a:prstGeom>
          <a:ln>
            <a:noFill/>
          </a:ln>
        </p:spPr>
      </p:pic>
      <p:cxnSp>
        <p:nvCxnSpPr>
          <p:cNvPr id="36" name="Straight Connector 35"/>
          <p:cNvCxnSpPr/>
          <p:nvPr/>
        </p:nvCxnSpPr>
        <p:spPr>
          <a:xfrm flipH="1">
            <a:off x="0" y="3450771"/>
            <a:ext cx="5965373" cy="0"/>
          </a:xfrm>
          <a:prstGeom prst="line">
            <a:avLst/>
          </a:prstGeom>
          <a:ln w="76200">
            <a:solidFill>
              <a:srgbClr val="2626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5" y="1295400"/>
            <a:ext cx="6031100" cy="4298400"/>
          </a:xfrm>
          <a:prstGeom prst="rect">
            <a:avLst/>
          </a:prstGeom>
        </p:spPr>
      </p:pic>
      <p:pic>
        <p:nvPicPr>
          <p:cNvPr id="8" name="Picture 7"/>
          <p:cNvPicPr>
            <a:picLocks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10886" y="3428999"/>
            <a:ext cx="6095993" cy="3450768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 flipH="1" flipV="1">
            <a:off x="2" y="1262744"/>
            <a:ext cx="6095998" cy="216625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6096000" y="2"/>
            <a:ext cx="0" cy="342899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6096006" y="1262744"/>
            <a:ext cx="6095994" cy="216625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6" y="3428999"/>
            <a:ext cx="6095994" cy="216625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 flipV="1">
            <a:off x="6096002" y="3412669"/>
            <a:ext cx="6095998" cy="216625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6096000" y="3428999"/>
            <a:ext cx="0" cy="342899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912631" y="72000"/>
            <a:ext cx="40182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Members Activities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237966" y="70788"/>
            <a:ext cx="39621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Technical Activities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002729" y="2333391"/>
            <a:ext cx="26661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270624" y="4539452"/>
            <a:ext cx="26196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Publications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292395" y="5096527"/>
            <a:ext cx="314291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PSPB Strategic Planning</a:t>
            </a:r>
          </a:p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TAB/PSPB </a:t>
            </a:r>
          </a:p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S/C VP Publications</a:t>
            </a:r>
          </a:p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Editor-in-Chief</a:t>
            </a:r>
          </a:p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Associate Editor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087338" y="4541682"/>
            <a:ext cx="21643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Education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099825" y="5095784"/>
            <a:ext cx="288731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S/C VP Education</a:t>
            </a:r>
          </a:p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Biometrics Certification</a:t>
            </a:r>
          </a:p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E-Learning Library</a:t>
            </a:r>
          </a:p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Tutorials</a:t>
            </a:r>
          </a:p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Summer Schools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02546" y="2333391"/>
            <a:ext cx="25523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Governance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00568" y="2854537"/>
            <a:ext cx="365297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IEEE VP Technical Activities</a:t>
            </a:r>
          </a:p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Director/Delegate</a:t>
            </a:r>
          </a:p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Strategic Planning Ad Hoc</a:t>
            </a:r>
          </a:p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Global Strategies Ad Hoc</a:t>
            </a:r>
          </a:p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S/C </a:t>
            </a: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AdCom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208685" y="603863"/>
            <a:ext cx="298531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MGA SDEA</a:t>
            </a:r>
          </a:p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IEEE Awards</a:t>
            </a:r>
          </a:p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 Congress </a:t>
            </a:r>
          </a:p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Chapters</a:t>
            </a:r>
          </a:p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Branches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292800" y="603863"/>
            <a:ext cx="4205697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 Strategic Planning</a:t>
            </a:r>
          </a:p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S/C President/Vice President</a:t>
            </a:r>
          </a:p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S/C Technical Committees</a:t>
            </a:r>
          </a:p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Future Directions Committee </a:t>
            </a:r>
          </a:p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 Committees</a:t>
            </a:r>
          </a:p>
        </p:txBody>
      </p:sp>
      <p:sp>
        <p:nvSpPr>
          <p:cNvPr id="28" name="Rectangle 27"/>
          <p:cNvSpPr/>
          <p:nvPr/>
        </p:nvSpPr>
        <p:spPr>
          <a:xfrm>
            <a:off x="9029383" y="2853375"/>
            <a:ext cx="317064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Steering Committees </a:t>
            </a:r>
          </a:p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Chair</a:t>
            </a:r>
          </a:p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Chair</a:t>
            </a:r>
          </a:p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Finance Chair</a:t>
            </a:r>
          </a:p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 Arrangement Chair</a:t>
            </a:r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08362" y="2438314"/>
            <a:ext cx="1975275" cy="1981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090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  <p:bldP spid="25" grpId="0"/>
      <p:bldP spid="26" grpId="0"/>
      <p:bldP spid="27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89188" cy="6858000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4942558" y="92189"/>
            <a:ext cx="5319085" cy="66736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000"/>
              </a:spcAft>
            </a:pPr>
            <a:r>
              <a:rPr lang="en-US" sz="2800" dirty="0">
                <a:solidFill>
                  <a:schemeClr val="tx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Holistic view for ONE IEEE</a:t>
            </a:r>
          </a:p>
          <a:p>
            <a:pPr>
              <a:spcAft>
                <a:spcPts val="1000"/>
              </a:spcAft>
            </a:pPr>
            <a:r>
              <a:rPr lang="en-US" sz="2800" dirty="0">
                <a:solidFill>
                  <a:schemeClr val="tx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Technical background</a:t>
            </a:r>
          </a:p>
          <a:p>
            <a:pPr>
              <a:spcAft>
                <a:spcPts val="1000"/>
              </a:spcAft>
            </a:pPr>
            <a:r>
              <a:rPr lang="en-US" sz="2800" dirty="0">
                <a:solidFill>
                  <a:schemeClr val="tx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 experience</a:t>
            </a:r>
          </a:p>
          <a:p>
            <a:pPr>
              <a:spcAft>
                <a:spcPts val="1000"/>
              </a:spcAft>
            </a:pPr>
            <a:r>
              <a:rPr lang="en-US" sz="2800" dirty="0">
                <a:solidFill>
                  <a:schemeClr val="tx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Leadership skills</a:t>
            </a:r>
          </a:p>
          <a:p>
            <a:pPr>
              <a:spcAft>
                <a:spcPts val="1000"/>
              </a:spcAft>
            </a:pPr>
            <a:r>
              <a:rPr lang="en-US" sz="2800" dirty="0">
                <a:solidFill>
                  <a:schemeClr val="tx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International visibility</a:t>
            </a:r>
          </a:p>
          <a:p>
            <a:pPr>
              <a:spcAft>
                <a:spcPts val="1000"/>
              </a:spcAft>
            </a:pPr>
            <a:r>
              <a:rPr lang="en-US" sz="2800" dirty="0">
                <a:solidFill>
                  <a:schemeClr val="tx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Understanding of IEEE activities</a:t>
            </a:r>
          </a:p>
          <a:p>
            <a:pPr>
              <a:spcAft>
                <a:spcPts val="1000"/>
              </a:spcAft>
            </a:pPr>
            <a:r>
              <a:rPr lang="en-US" sz="2800" dirty="0">
                <a:solidFill>
                  <a:schemeClr val="tx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Positive attitude in leadership</a:t>
            </a:r>
          </a:p>
          <a:p>
            <a:pPr>
              <a:spcAft>
                <a:spcPts val="1000"/>
              </a:spcAft>
            </a:pPr>
            <a:r>
              <a:rPr lang="en-US" sz="2800" dirty="0">
                <a:solidFill>
                  <a:schemeClr val="tx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Ability to listen to people</a:t>
            </a:r>
          </a:p>
          <a:p>
            <a:pPr>
              <a:spcAft>
                <a:spcPts val="1000"/>
              </a:spcAft>
            </a:pPr>
            <a:r>
              <a:rPr lang="en-US" sz="2800" dirty="0">
                <a:solidFill>
                  <a:schemeClr val="tx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Value and respect diversity</a:t>
            </a:r>
          </a:p>
          <a:p>
            <a:pPr>
              <a:spcAft>
                <a:spcPts val="1000"/>
              </a:spcAft>
            </a:pPr>
            <a:r>
              <a:rPr lang="en-US" sz="2800" dirty="0">
                <a:solidFill>
                  <a:schemeClr val="tx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Catalyze people efforts</a:t>
            </a:r>
          </a:p>
          <a:p>
            <a:pPr>
              <a:spcAft>
                <a:spcPts val="1000"/>
              </a:spcAft>
            </a:pPr>
            <a:r>
              <a:rPr lang="en-US" sz="2800" dirty="0">
                <a:solidFill>
                  <a:schemeClr val="tx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Promote cooperation</a:t>
            </a:r>
          </a:p>
          <a:p>
            <a:pPr>
              <a:spcAft>
                <a:spcPts val="1000"/>
              </a:spcAft>
            </a:pPr>
            <a:r>
              <a:rPr lang="en-US" sz="2800" dirty="0">
                <a:solidFill>
                  <a:schemeClr val="tx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in a collegial way</a:t>
            </a:r>
          </a:p>
        </p:txBody>
      </p:sp>
    </p:spTree>
    <p:extLst>
      <p:ext uri="{BB962C8B-B14F-4D97-AF65-F5344CB8AC3E}">
        <p14:creationId xmlns:p14="http://schemas.microsoft.com/office/powerpoint/2010/main" val="1342970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1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0" fill="hold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0" fill="hold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10" fill="hold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10" fill="hold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10" fill="hold"/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10" fill="hold"/>
                                        <p:tgtEl>
                                          <p:spTgt spid="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10" fill="hold"/>
                                        <p:tgtEl>
                                          <p:spTgt spid="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1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8D8D8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1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8D8D8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1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8D8D8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1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8D8D8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10" fill="hold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8D8D8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10" fill="hold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8D8D8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10" fill="hold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8D8D8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10" fill="hold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8D8D8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10" fill="hold"/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8D8D8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6" dur="10" fill="hold"/>
                                        <p:tgtEl>
                                          <p:spTgt spid="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8D8D8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0" dur="10" fill="hold"/>
                                        <p:tgtEl>
                                          <p:spTgt spid="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8D8D8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1714</TotalTime>
  <Words>295</Words>
  <Application>Microsoft Office PowerPoint</Application>
  <PresentationFormat>Widescreen</PresentationFormat>
  <Paragraphs>104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Corbel</vt:lpstr>
      <vt:lpstr>Depth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Angelo Genovese</dc:creator>
  <cp:lastModifiedBy>Vincenzo Piuri</cp:lastModifiedBy>
  <cp:revision>164</cp:revision>
  <dcterms:created xsi:type="dcterms:W3CDTF">2016-11-12T15:30:00Z</dcterms:created>
  <dcterms:modified xsi:type="dcterms:W3CDTF">2017-03-20T09:42:03Z</dcterms:modified>
</cp:coreProperties>
</file>