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223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302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86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474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696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755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177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555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6564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3506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738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5D3E-7E92-4DAD-99D3-F8F837CC09C2}" type="datetimeFigureOut">
              <a:rPr lang="en-AU" smtClean="0"/>
              <a:t>10/08/2017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7715-87C5-47ED-928A-3A6DC0CDD3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867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 smtClean="0"/>
              <a:t>Recommendations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Stefan Mozar</a:t>
            </a:r>
          </a:p>
          <a:p>
            <a:r>
              <a:rPr lang="en-AU" dirty="0" smtClean="0"/>
              <a:t>IEEE Sections Congress 2017 – Sydney</a:t>
            </a:r>
          </a:p>
          <a:p>
            <a:r>
              <a:rPr lang="en-AU" dirty="0" smtClean="0"/>
              <a:t>11 August 2017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2347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152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Recommendations Process being planned and confirmed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dirty="0" smtClean="0"/>
              <a:t>Criteria for recommendations:</a:t>
            </a:r>
          </a:p>
          <a:p>
            <a:pPr marL="1085850" lvl="1" indent="-342900">
              <a:buFont typeface="Wingdings" pitchFamily="2" charset="2"/>
              <a:buChar char="§"/>
            </a:pPr>
            <a:r>
              <a:rPr lang="en-US" sz="1400" dirty="0" smtClean="0"/>
              <a:t>Must align with findings from the 2016 Member Segmentation Study that denote high </a:t>
            </a:r>
            <a:r>
              <a:rPr lang="en-US" sz="1400" u="sng" dirty="0" smtClean="0"/>
              <a:t>member importance </a:t>
            </a:r>
            <a:r>
              <a:rPr lang="en-US" sz="1400" dirty="0" smtClean="0"/>
              <a:t> with corresponding low </a:t>
            </a:r>
            <a:r>
              <a:rPr lang="en-US" sz="1400" u="sng" dirty="0" smtClean="0"/>
              <a:t>member satisfaction</a:t>
            </a:r>
            <a:r>
              <a:rPr lang="en-US" sz="1400" dirty="0" smtClean="0"/>
              <a:t> ratings.</a:t>
            </a:r>
          </a:p>
          <a:p>
            <a:pPr marL="1085850" lvl="1" indent="-342900">
              <a:buFont typeface="Wingdings" pitchFamily="2" charset="2"/>
              <a:buChar char="§"/>
            </a:pPr>
            <a:r>
              <a:rPr lang="en-US" sz="1400" dirty="0" smtClean="0"/>
              <a:t>Support one of three strategic areas: Networking, Skills Improvement, Public Service *</a:t>
            </a:r>
          </a:p>
          <a:p>
            <a:pPr marL="1085850" lvl="1" indent="-342900">
              <a:buFont typeface="Wingdings" pitchFamily="2" charset="2"/>
              <a:buChar char="§"/>
            </a:pPr>
            <a:r>
              <a:rPr lang="en-US" sz="1400" dirty="0" smtClean="0"/>
              <a:t>Identify a target member group that will benefit from the recommendation.*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 smtClean="0"/>
              <a:t>Letter and region member survey data sent to Region Directors, Director Elects and Region SC Coordinators December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 smtClean="0"/>
              <a:t>Region SC Coordinator, RD, and DE will determine their region process for engaging section delegates and inform the Program Committee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 smtClean="0"/>
              <a:t>Up to 3 recommendations per region submitted no later than 1 May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 smtClean="0"/>
              <a:t>MGA Operations Committee will review each and inform region if:</a:t>
            </a:r>
          </a:p>
          <a:p>
            <a:pPr marL="1085850" lvl="1" indent="-342900">
              <a:buFont typeface="Wingdings" pitchFamily="2" charset="2"/>
              <a:buChar char="§"/>
            </a:pPr>
            <a:r>
              <a:rPr lang="en-US" dirty="0" smtClean="0"/>
              <a:t>The recommendation does not meet the criteria </a:t>
            </a:r>
          </a:p>
          <a:p>
            <a:pPr marL="1085850" lvl="1" indent="-342900">
              <a:buFont typeface="Wingdings" pitchFamily="2" charset="2"/>
              <a:buChar char="§"/>
            </a:pPr>
            <a:r>
              <a:rPr lang="en-US" dirty="0" smtClean="0"/>
              <a:t>The recommendation is currently in process </a:t>
            </a:r>
          </a:p>
          <a:p>
            <a:pPr marL="1085850" lvl="1" indent="-342900">
              <a:buFont typeface="Wingdings" pitchFamily="2" charset="2"/>
              <a:buChar char="§"/>
            </a:pPr>
            <a:r>
              <a:rPr lang="en-US" dirty="0" smtClean="0"/>
              <a:t>Significant budget impact or ownership by other OU is required and whether alternate recommendation is advised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 smtClean="0"/>
              <a:t>Delegates will vote by Sunday 9:00 am of the Congress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 smtClean="0"/>
              <a:t>Top 3 recommendations will be presented at the Sunday Closing Ceremony</a:t>
            </a:r>
          </a:p>
          <a:p>
            <a:pPr marL="628650" indent="-342900">
              <a:buFont typeface="Wingdings" pitchFamily="2" charset="2"/>
              <a:buChar char="§"/>
            </a:pPr>
            <a:endParaRPr lang="en-US" sz="1800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2742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Recommendations Criteria Matrix</a:t>
            </a:r>
            <a:endParaRPr lang="en-AU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825625"/>
          <a:ext cx="8678173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5647"/>
                <a:gridCol w="1163957"/>
                <a:gridCol w="1159664"/>
                <a:gridCol w="829864"/>
                <a:gridCol w="1281680"/>
                <a:gridCol w="1217134"/>
                <a:gridCol w="920227"/>
              </a:tblGrid>
              <a:tr h="7239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Young</a:t>
                      </a:r>
                      <a:r>
                        <a:rPr lang="en-US" sz="1400" baseline="0" dirty="0" smtClean="0"/>
                        <a:t> Professional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Women in Engineering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Student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Entrepreneur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Industry Professional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Other</a:t>
                      </a:r>
                      <a:r>
                        <a:rPr lang="en-US" sz="1400" baseline="0" dirty="0" smtClean="0"/>
                        <a:t>  Member Groups</a:t>
                      </a:r>
                      <a:endParaRPr lang="en-US" sz="1400" dirty="0"/>
                    </a:p>
                  </a:txBody>
                  <a:tcPr/>
                </a:tc>
              </a:tr>
              <a:tr h="100241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Skills</a:t>
                      </a:r>
                      <a:r>
                        <a:rPr lang="en-US" sz="1200" b="1" baseline="0" dirty="0" smtClean="0"/>
                        <a:t> Improvement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r>
                        <a:rPr lang="en-US" sz="1200" baseline="0" dirty="0" smtClean="0"/>
                        <a:t>Technical Skills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r>
                        <a:rPr lang="en-US" sz="1200" baseline="0" dirty="0" smtClean="0"/>
                        <a:t>Continuing Education Opportunities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r>
                        <a:rPr lang="en-US" sz="1200" baseline="0" dirty="0" smtClean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2468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Networking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r>
                        <a:rPr lang="en-US" sz="1200" dirty="0" smtClean="0"/>
                        <a:t>Interaction</a:t>
                      </a:r>
                      <a:r>
                        <a:rPr lang="en-US" sz="1200" baseline="0" dirty="0" smtClean="0"/>
                        <a:t> with  other members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r>
                        <a:rPr lang="en-US" sz="1200" baseline="0" dirty="0" smtClean="0"/>
                        <a:t>Local meetings with other professionals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r>
                        <a:rPr lang="en-US" sz="1200" baseline="0" dirty="0" smtClean="0"/>
                        <a:t>Online meetings and webinars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r>
                        <a:rPr lang="en-US" sz="1200" baseline="0" dirty="0" smtClean="0"/>
                        <a:t>….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53694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Public Service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r>
                        <a:rPr lang="en-US" sz="1200" dirty="0" smtClean="0"/>
                        <a:t>Promoting the appreciation of technology and our profession to the general public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r>
                        <a:rPr lang="en-US" sz="1200" dirty="0" smtClean="0"/>
                        <a:t>Representation on public policy issues related to the profession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r>
                        <a:rPr lang="en-US" sz="1200" dirty="0" smtClean="0"/>
                        <a:t>….</a:t>
                      </a:r>
                    </a:p>
                    <a:p>
                      <a:pPr marL="285750" indent="-285750">
                        <a:buFont typeface="Calibri" pitchFamily="34" charset="0"/>
                        <a:buChar char="−"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5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AU" b="1" dirty="0" smtClean="0"/>
              <a:t>R10 Data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Each Section to make 1 recommendation</a:t>
            </a:r>
          </a:p>
          <a:p>
            <a:r>
              <a:rPr lang="en-AU" dirty="0" smtClean="0"/>
              <a:t>24 Recommendations received</a:t>
            </a:r>
          </a:p>
          <a:p>
            <a:r>
              <a:rPr lang="en-AU" dirty="0" smtClean="0"/>
              <a:t>Top 3 selected by a committee of 5</a:t>
            </a:r>
          </a:p>
          <a:p>
            <a:r>
              <a:rPr lang="en-AU" dirty="0" smtClean="0"/>
              <a:t>Top 3 recommendations selected were: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dirty="0" smtClean="0"/>
              <a:t>Taipei Section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dirty="0" smtClean="0"/>
              <a:t>ACT, Australia Section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AU" dirty="0" smtClean="0"/>
              <a:t>Malaysia Section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040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AU" b="1" dirty="0" smtClean="0"/>
              <a:t>Top R10 Recommendations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AU" dirty="0" smtClean="0"/>
          </a:p>
          <a:p>
            <a:pPr marL="0" indent="0">
              <a:buNone/>
            </a:pPr>
            <a:r>
              <a:rPr lang="en-AU" dirty="0"/>
              <a:t>1.       Develop an incentive program for corporations to join IEEE as 'Corporate Member'.</a:t>
            </a:r>
          </a:p>
          <a:p>
            <a:pPr marL="0" indent="0">
              <a:buNone/>
            </a:pPr>
            <a:r>
              <a:rPr lang="en-AU" dirty="0" smtClean="0"/>
              <a:t>	</a:t>
            </a:r>
            <a:r>
              <a:rPr lang="en-AU" i="1" dirty="0" smtClean="0"/>
              <a:t>This </a:t>
            </a:r>
            <a:r>
              <a:rPr lang="en-AU" i="1" dirty="0"/>
              <a:t>recommendation will be put forward as stated</a:t>
            </a:r>
            <a:r>
              <a:rPr lang="en-AU" i="1" dirty="0" smtClean="0"/>
              <a:t>. (Taipei Section)</a:t>
            </a:r>
            <a:endParaRPr lang="en-AU" i="1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2.       Establish a mechanism to make it easy for technical programs to be recorded and to be available online.</a:t>
            </a:r>
          </a:p>
          <a:p>
            <a:pPr marL="0" indent="0">
              <a:buNone/>
            </a:pPr>
            <a:r>
              <a:rPr lang="en-AU" dirty="0" smtClean="0"/>
              <a:t>	</a:t>
            </a:r>
            <a:r>
              <a:rPr lang="en-AU" dirty="0" smtClean="0">
                <a:solidFill>
                  <a:srgbClr val="FF0000"/>
                </a:solidFill>
              </a:rPr>
              <a:t>This </a:t>
            </a:r>
            <a:r>
              <a:rPr lang="en-AU" dirty="0">
                <a:solidFill>
                  <a:srgbClr val="FF0000"/>
                </a:solidFill>
              </a:rPr>
              <a:t>is identical to a previous Sections Congress recommendation, which has </a:t>
            </a:r>
            <a:r>
              <a:rPr lang="en-AU" dirty="0" smtClean="0">
                <a:solidFill>
                  <a:srgbClr val="FF0000"/>
                </a:solidFill>
              </a:rPr>
              <a:t>	recently </a:t>
            </a:r>
            <a:r>
              <a:rPr lang="en-AU" dirty="0">
                <a:solidFill>
                  <a:srgbClr val="FF0000"/>
                </a:solidFill>
              </a:rPr>
              <a:t>be implemented. Therefore, </a:t>
            </a:r>
            <a:r>
              <a:rPr lang="en-AU" dirty="0" err="1">
                <a:solidFill>
                  <a:srgbClr val="FF0000"/>
                </a:solidFill>
              </a:rPr>
              <a:t>OpCom</a:t>
            </a:r>
            <a:r>
              <a:rPr lang="en-AU" dirty="0">
                <a:solidFill>
                  <a:srgbClr val="FF0000"/>
                </a:solidFill>
              </a:rPr>
              <a:t> has decided not to put it forward.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dirty="0"/>
              <a:t>3.       Improve IEEE service to industry professionals by offering reduced cost access to standards with the goal of increased industry member satisfaction.</a:t>
            </a:r>
          </a:p>
          <a:p>
            <a:pPr marL="0" indent="0">
              <a:buNone/>
            </a:pPr>
            <a:r>
              <a:rPr lang="en-AU" i="1" dirty="0"/>
              <a:t>This is an adapted version of your original proposal. </a:t>
            </a:r>
            <a:r>
              <a:rPr lang="en-AU" i="1" dirty="0" err="1"/>
              <a:t>OpCom</a:t>
            </a:r>
            <a:r>
              <a:rPr lang="en-AU" i="1" dirty="0"/>
              <a:t> decided to put this revised proposal forward</a:t>
            </a:r>
            <a:r>
              <a:rPr lang="en-AU" i="1" dirty="0" smtClean="0"/>
              <a:t>. (ACT Section)</a:t>
            </a:r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2235040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AU" b="1" dirty="0" smtClean="0"/>
              <a:t>Next Steps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q"/>
            </a:pPr>
            <a:r>
              <a:rPr lang="en-US" dirty="0" smtClean="0"/>
              <a:t>Delegates will vote by Sunday 9:00 am of the Congress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 smtClean="0"/>
              <a:t>Top 3 recommendations will be presented at the Sunday Closing Ceremony</a:t>
            </a:r>
          </a:p>
        </p:txBody>
      </p:sp>
    </p:spTree>
    <p:extLst>
      <p:ext uri="{BB962C8B-B14F-4D97-AF65-F5344CB8AC3E}">
        <p14:creationId xmlns:p14="http://schemas.microsoft.com/office/powerpoint/2010/main" val="114152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84" y="2723315"/>
            <a:ext cx="10515600" cy="1325563"/>
          </a:xfrm>
        </p:spPr>
        <p:txBody>
          <a:bodyPr/>
          <a:lstStyle/>
          <a:p>
            <a:pPr algn="ctr"/>
            <a:r>
              <a:rPr lang="en-AU" b="1" dirty="0" smtClean="0"/>
              <a:t>Thank you for your Attention!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31728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314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Recommendations</vt:lpstr>
      <vt:lpstr>Overview</vt:lpstr>
      <vt:lpstr>Recommendations Process being planned and confirmed</vt:lpstr>
      <vt:lpstr>Recommendations Criteria Matrix</vt:lpstr>
      <vt:lpstr>R10 Data</vt:lpstr>
      <vt:lpstr>Top R10 Recommendations</vt:lpstr>
      <vt:lpstr>Next Steps</vt:lpstr>
      <vt:lpstr>Thank you for your Attention!</vt:lpstr>
    </vt:vector>
  </TitlesOfParts>
  <Company>Windows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Recommendations</dc:title>
  <dc:creator>choo</dc:creator>
  <cp:lastModifiedBy>choo</cp:lastModifiedBy>
  <cp:revision>4</cp:revision>
  <dcterms:created xsi:type="dcterms:W3CDTF">2017-08-09T17:40:44Z</dcterms:created>
  <dcterms:modified xsi:type="dcterms:W3CDTF">2017-08-10T03:39:57Z</dcterms:modified>
</cp:coreProperties>
</file>