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99" r:id="rId3"/>
  </p:sldMasterIdLst>
  <p:notesMasterIdLst>
    <p:notesMasterId r:id="rId19"/>
  </p:notesMasterIdLst>
  <p:sldIdLst>
    <p:sldId id="256" r:id="rId4"/>
    <p:sldId id="259" r:id="rId5"/>
    <p:sldId id="258" r:id="rId6"/>
    <p:sldId id="267" r:id="rId7"/>
    <p:sldId id="268" r:id="rId8"/>
    <p:sldId id="263" r:id="rId9"/>
    <p:sldId id="271" r:id="rId10"/>
    <p:sldId id="257" r:id="rId11"/>
    <p:sldId id="278" r:id="rId12"/>
    <p:sldId id="264" r:id="rId13"/>
    <p:sldId id="279" r:id="rId14"/>
    <p:sldId id="274" r:id="rId15"/>
    <p:sldId id="275" r:id="rId16"/>
    <p:sldId id="276" r:id="rId17"/>
    <p:sldId id="272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 snapToGrid="0" snapToObjects="1"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2ECAA-2F48-4100-8090-B94027B3D734}" type="datetimeFigureOut">
              <a:rPr lang="ko-KR" altLang="en-US" smtClean="0"/>
              <a:t>2017-08-11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337F-AE63-40E3-B32F-EDC6CCDE26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2016 </a:t>
            </a:r>
            <a:r>
              <a:rPr lang="ko-KR" altLang="en-US" dirty="0"/>
              <a:t>미얀마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66866-8824-FB42-A268-53AD493C3B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2016 </a:t>
            </a:r>
            <a:r>
              <a:rPr lang="ko-KR" altLang="en-US" dirty="0"/>
              <a:t>미얀마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66866-8824-FB42-A268-53AD493C3B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66866-8824-FB42-A268-53AD493C3B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337F-AE63-40E3-B32F-EDC6CCDE261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62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5" descr="shutterstock_76938916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0"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9" name="Picture Placeholder 10" descr="shutterstock_107085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r="23893"/>
          <a:stretch>
            <a:fillRect/>
          </a:stretch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12" descr="shutterstock_12020635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9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11" name="Picture Placeholder 8" descr="shutterstock_583822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21447"/>
          <a:stretch>
            <a:fillRect/>
          </a:stretch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Meeting Title – Date(s) Month Year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5BB9E4D3-F80A-BB4B-8FD5-37E8CBED91A1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7572F431-939A-E846-AA35-8F81A2153EAB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66889" y="1644422"/>
            <a:ext cx="3995928" cy="4366911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13640" y="1644952"/>
            <a:ext cx="403524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8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r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8B606DF8-9D0F-8048-89BC-0D4D7BC0DD55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324124" y="1644952"/>
            <a:ext cx="3424766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8" y="1644952"/>
            <a:ext cx="4694967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9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4D5F5B39-3F3D-D443-AFEC-C37958B43239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 flipH="1">
            <a:off x="4752960" y="4007160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7"/>
          </p:nvPr>
        </p:nvSpPr>
        <p:spPr>
          <a:xfrm flipH="1">
            <a:off x="4744493" y="1644422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50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014ADE90-EC6F-724D-92C6-B4F354F44863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0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0987" y="2550051"/>
            <a:ext cx="3992697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52094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52094" y="2524153"/>
            <a:ext cx="3996794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5701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470376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014ADE90-EC6F-724D-92C6-B4F354F44863}" type="datetime1">
              <a:rPr lang="en-US" smtClean="0"/>
              <a:pPr/>
              <a:t>8/11/2017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9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6667500"/>
            <a:ext cx="8424862" cy="365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6537325"/>
            <a:ext cx="3887787" cy="2746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>
                <a:solidFill>
                  <a:srgbClr val="000066"/>
                </a:solidFill>
                <a:ea typeface="휴먼옛체" pitchFamily="2" charset="-127"/>
              </a:rPr>
              <a:t>MI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crosystems and </a:t>
            </a:r>
            <a:r>
              <a:rPr lang="en-US" altLang="ko-KR" sz="1200" b="1">
                <a:solidFill>
                  <a:srgbClr val="A50021"/>
                </a:solidFill>
                <a:ea typeface="휴먼옛체" pitchFamily="2" charset="-127"/>
              </a:rPr>
              <a:t>N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ano </a:t>
            </a:r>
            <a:r>
              <a:rPr lang="en-US" altLang="ko-KR" sz="1200" b="1">
                <a:solidFill>
                  <a:srgbClr val="008000"/>
                </a:solidFill>
                <a:ea typeface="휴먼옛체" pitchFamily="2" charset="-127"/>
              </a:rPr>
              <a:t>T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echnology </a:t>
            </a:r>
            <a:r>
              <a:rPr lang="en-US" altLang="ko-KR" sz="1200" b="1">
                <a:solidFill>
                  <a:srgbClr val="FFFF66"/>
                </a:solidFill>
                <a:ea typeface="휴먼옛체" pitchFamily="2" charset="-127"/>
              </a:rPr>
              <a:t>L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aboratory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7488" y="3219450"/>
            <a:ext cx="86756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17602"/>
            <a:ext cx="7772400" cy="1897063"/>
          </a:xfrm>
        </p:spPr>
        <p:txBody>
          <a:bodyPr/>
          <a:lstStyle>
            <a:lvl1pPr algn="ctr">
              <a:defRPr sz="3200" i="0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 anchor="ctr"/>
          <a:lstStyle>
            <a:lvl1pPr marL="0" indent="0" algn="ctr">
              <a:buFontTx/>
              <a:buNone/>
              <a:defRPr sz="2400" i="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7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8AE3-80CC-4133-A6DA-995302645D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29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DBB081-D87F-4A90-B9E9-C960982196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40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3C12-4A5D-49CB-9FBC-B64FF76D48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89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196975"/>
            <a:ext cx="4316413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D420-44AE-40C5-9313-A06F555A8B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82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95EE-30A5-49AB-8F02-47F0FE0217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9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8" descr="shutterstock_295816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29"/>
          <a:stretch/>
        </p:blipFill>
        <p:spPr>
          <a:xfrm>
            <a:off x="6870094" y="0"/>
            <a:ext cx="2315683" cy="2809875"/>
          </a:xfrm>
          <a:prstGeom prst="rect">
            <a:avLst/>
          </a:prstGeom>
        </p:spPr>
      </p:pic>
      <p:pic>
        <p:nvPicPr>
          <p:cNvPr id="9" name="Picture Placeholder 32" descr="ISP209388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9907" b="7997"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35" descr="shutterstock_12412126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r="16269"/>
          <a:stretch/>
        </p:blipFill>
        <p:spPr>
          <a:xfrm>
            <a:off x="2283983" y="0"/>
            <a:ext cx="2271889" cy="2809875"/>
          </a:xfrm>
          <a:prstGeom prst="rect">
            <a:avLst/>
          </a:prstGeom>
        </p:spPr>
      </p:pic>
      <p:pic>
        <p:nvPicPr>
          <p:cNvPr id="11" name="Picture Placeholder 9" descr="shutterstock_43012507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6" r="4950"/>
          <a:stretch/>
        </p:blipFill>
        <p:spPr>
          <a:xfrm>
            <a:off x="4574191" y="0"/>
            <a:ext cx="2271713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Meeting Title – Date(s) Month Year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94B4938F-C4AA-4841-9EF1-647F18415BBC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6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75C4D-B91C-4F2A-9B39-E774A20A8B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256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35BEF-19FC-4EE6-8848-5847F87253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923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81DC-84D6-44AA-9528-467CC3776B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67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F0FB-A142-4C9F-8160-B5F298BAE6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26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A8-A0AE-4402-92E1-2B45A9B1D2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69100" y="115890"/>
            <a:ext cx="2195513" cy="64087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9389" y="115890"/>
            <a:ext cx="6437312" cy="64087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9F4B-858B-4206-B480-0D47411CAF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2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EDDC1-8DFB-495E-A89F-8213A74741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9436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CBD8D-2212-44CD-9E55-825A548333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259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35C9E5-626D-442C-ABD6-444C21F0A7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4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709110-16A3-459D-92C6-4811667809EE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3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8" descr="shutterstock_77990686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9" r="-1" b="8519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9" name="Picture Placeholder 10" descr="iStock_000017402661Medium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2" t="11117" r="6171" b="2959"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10" name="Picture Placeholder 13" descr="shutterstock_32048539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3491" r="1" b="4853"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1" name="Picture Placeholder 15" descr="shutterstock_11304505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6"/>
          <a:stretch/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Meeting Title – Date(s) Month Year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A48F19A2-CCB0-B04A-8E0D-4699AC325FDC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62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5888" y="828675"/>
            <a:ext cx="88915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9388" y="980728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제목 4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7DB7C-7127-4EE5-8BC7-1479B9ABC5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00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>
              <a:defRPr/>
            </a:pPr>
            <a:fld id="{B5BF9577-4D10-476D-950A-35215252B37D}" type="datetime5">
              <a:rPr lang="en-US">
                <a:solidFill>
                  <a:prstClr val="black"/>
                </a:solidFill>
              </a:rPr>
              <a:pPr defTabSz="914400" latinLnBrk="1">
                <a:defRPr/>
              </a:pPr>
              <a:t>11-Aug-17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3DB2-5CA8-4979-A3FA-618CECC47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6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>
              <a:defRPr/>
            </a:pPr>
            <a:fld id="{3137D54C-61CE-1041-9449-8583DE2630BB}" type="datetime1">
              <a:rPr lang="en-US">
                <a:solidFill>
                  <a:prstClr val="black"/>
                </a:solidFill>
              </a:rPr>
              <a:pPr defTabSz="914400" latinLnBrk="1">
                <a:defRPr/>
              </a:pPr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0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>
              <a:defRPr/>
            </a:pPr>
            <a:fld id="{C9C293EA-7BB5-402C-9850-97C9F854ED32}" type="datetime5">
              <a:rPr lang="en-US">
                <a:solidFill>
                  <a:prstClr val="black"/>
                </a:solidFill>
              </a:rPr>
              <a:pPr defTabSz="914400" latinLnBrk="1">
                <a:defRPr/>
              </a:pPr>
              <a:t>11-Aug-17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E91B-11C9-4149-BE8F-CF41400D0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21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>
              <a:defRPr/>
            </a:pPr>
            <a:fld id="{54F37B17-6BAF-4B25-95BF-67F2E627801D}" type="datetime5">
              <a:rPr lang="en-US">
                <a:solidFill>
                  <a:prstClr val="black"/>
                </a:solidFill>
              </a:rPr>
              <a:pPr defTabSz="914400" latinLnBrk="1">
                <a:defRPr/>
              </a:pPr>
              <a:t>11-Aug-17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B8D1-A455-4E7E-87D5-4F459B898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014ADE90-EC6F-724D-92C6-B4F354F44863}" type="datetime1">
              <a:rPr lang="en-US" smtClean="0">
                <a:solidFill>
                  <a:prstClr val="black"/>
                </a:solidFill>
              </a:rPr>
              <a:pPr defTabSz="914400" latinLnBrk="1"/>
              <a:t>8/11/2017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6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4153" y="2937577"/>
            <a:ext cx="86756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7881"/>
            <a:ext cx="7772400" cy="1897063"/>
          </a:xfrm>
        </p:spPr>
        <p:txBody>
          <a:bodyPr/>
          <a:lstStyle>
            <a:lvl1pPr>
              <a:defRPr sz="3600" i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altLang="ko-KR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84984"/>
            <a:ext cx="6400800" cy="2209800"/>
          </a:xfrm>
        </p:spPr>
        <p:txBody>
          <a:bodyPr anchor="ctr"/>
          <a:lstStyle>
            <a:lvl1pPr marL="0" indent="0" algn="ctr">
              <a:buFontTx/>
              <a:buNone/>
              <a:defRPr sz="2800" i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05204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7" y="115888"/>
            <a:ext cx="8352928" cy="908050"/>
          </a:xfrm>
        </p:spPr>
        <p:txBody>
          <a:bodyPr/>
          <a:lstStyle>
            <a:lvl1pPr algn="l">
              <a:defRPr sz="3200" i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1" y="1196975"/>
            <a:ext cx="8496944" cy="5327650"/>
          </a:xfrm>
        </p:spPr>
        <p:txBody>
          <a:bodyPr/>
          <a:lstStyle>
            <a:lvl1pPr algn="just">
              <a:lnSpc>
                <a:spcPct val="120000"/>
              </a:lnSpc>
              <a:defRPr sz="2000" b="0" i="0">
                <a:latin typeface="맑은 고딕" pitchFamily="50" charset="-127"/>
                <a:ea typeface="맑은 고딕" pitchFamily="50" charset="-127"/>
              </a:defRPr>
            </a:lvl1pPr>
            <a:lvl2pPr algn="just">
              <a:lnSpc>
                <a:spcPct val="120000"/>
              </a:lnSpc>
              <a:defRPr sz="1800" b="0" i="0">
                <a:latin typeface="맑은 고딕" pitchFamily="50" charset="-127"/>
                <a:ea typeface="맑은 고딕" pitchFamily="50" charset="-127"/>
              </a:defRPr>
            </a:lvl2pPr>
            <a:lvl3pPr algn="just">
              <a:lnSpc>
                <a:spcPct val="120000"/>
              </a:lnSpc>
              <a:defRPr sz="1600" b="0" i="0">
                <a:latin typeface="맑은 고딕" pitchFamily="50" charset="-127"/>
                <a:ea typeface="맑은 고딕" pitchFamily="50" charset="-127"/>
              </a:defRPr>
            </a:lvl3pPr>
            <a:lvl4pPr algn="just">
              <a:lnSpc>
                <a:spcPct val="120000"/>
              </a:lnSpc>
              <a:defRPr sz="1800" b="0" i="0">
                <a:latin typeface="맑은 고딕" pitchFamily="50" charset="-127"/>
                <a:ea typeface="맑은 고딕" pitchFamily="50" charset="-127"/>
              </a:defRPr>
            </a:lvl4pPr>
            <a:lvl5pPr algn="just">
              <a:lnSpc>
                <a:spcPct val="120000"/>
              </a:lnSpc>
              <a:defRPr sz="1800" b="0" i="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1057" y="6512688"/>
            <a:ext cx="428625" cy="357187"/>
          </a:xfrm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238887" y="1031902"/>
            <a:ext cx="86756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389" y="980730"/>
            <a:ext cx="8785225" cy="553119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5376" y="6500815"/>
            <a:ext cx="428625" cy="357187"/>
          </a:xfrm>
          <a:ln/>
        </p:spPr>
        <p:txBody>
          <a:bodyPr/>
          <a:lstStyle>
            <a:lvl1pPr>
              <a:defRPr/>
            </a:lvl1pPr>
          </a:lstStyle>
          <a:p>
            <a:fld id="{8C23D4A3-5770-47D6-8B9F-48F51C853F81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제목 4"/>
          <p:cNvSpPr>
            <a:spLocks noGrp="1"/>
          </p:cNvSpPr>
          <p:nvPr>
            <p:ph type="title"/>
          </p:nvPr>
        </p:nvSpPr>
        <p:spPr>
          <a:xfrm>
            <a:off x="179389" y="115888"/>
            <a:ext cx="8785225" cy="720824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16011" y="828328"/>
            <a:ext cx="8892000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2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Meeting Title – Date(s) Month Year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E2D454DB-9398-4742-8180-7E6BB481D394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84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>
            <a:lvl1pPr>
              <a:defRPr sz="2800" i="0">
                <a:latin typeface="맑은 고딕" pitchFamily="50" charset="-127"/>
                <a:ea typeface="맑은 고딕" pitchFamily="50" charset="-127"/>
              </a:defRPr>
            </a:lvl1pPr>
            <a:lvl2pPr>
              <a:defRPr sz="2400" i="0">
                <a:latin typeface="맑은 고딕" pitchFamily="50" charset="-127"/>
                <a:ea typeface="맑은 고딕" pitchFamily="50" charset="-127"/>
              </a:defRPr>
            </a:lvl2pPr>
            <a:lvl3pPr>
              <a:defRPr sz="2000" i="0">
                <a:latin typeface="맑은 고딕" pitchFamily="50" charset="-127"/>
                <a:ea typeface="맑은 고딕" pitchFamily="50" charset="-127"/>
              </a:defRPr>
            </a:lvl3pPr>
            <a:lvl4pPr>
              <a:defRPr sz="1800" i="0">
                <a:latin typeface="맑은 고딕" pitchFamily="50" charset="-127"/>
                <a:ea typeface="맑은 고딕" pitchFamily="50" charset="-127"/>
              </a:defRPr>
            </a:lvl4pPr>
            <a:lvl5pPr>
              <a:defRPr sz="1800" i="0">
                <a:latin typeface="맑은 고딕" pitchFamily="50" charset="-127"/>
                <a:ea typeface="맑은 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>
            <a:lvl1pPr>
              <a:defRPr sz="2800" i="0">
                <a:latin typeface="맑은 고딕" pitchFamily="50" charset="-127"/>
                <a:ea typeface="맑은 고딕" pitchFamily="50" charset="-127"/>
              </a:defRPr>
            </a:lvl1pPr>
            <a:lvl2pPr>
              <a:defRPr sz="2400" i="0">
                <a:latin typeface="맑은 고딕" pitchFamily="50" charset="-127"/>
                <a:ea typeface="맑은 고딕" pitchFamily="50" charset="-127"/>
              </a:defRPr>
            </a:lvl2pPr>
            <a:lvl3pPr>
              <a:defRPr sz="2000" i="0">
                <a:latin typeface="맑은 고딕" pitchFamily="50" charset="-127"/>
                <a:ea typeface="맑은 고딕" pitchFamily="50" charset="-127"/>
              </a:defRPr>
            </a:lvl3pPr>
            <a:lvl4pPr>
              <a:defRPr sz="1800" i="0">
                <a:latin typeface="맑은 고딕" pitchFamily="50" charset="-127"/>
                <a:ea typeface="맑은 고딕" pitchFamily="50" charset="-127"/>
              </a:defRPr>
            </a:lvl4pPr>
            <a:lvl5pPr>
              <a:defRPr sz="1800" i="0">
                <a:latin typeface="맑은 고딕" pitchFamily="50" charset="-127"/>
                <a:ea typeface="맑은 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41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000" b="1" i="0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3951288"/>
          </a:xfrm>
        </p:spPr>
        <p:txBody>
          <a:bodyPr/>
          <a:lstStyle>
            <a:lvl1pPr>
              <a:defRPr sz="2000" i="0">
                <a:latin typeface="맑은 고딕" pitchFamily="50" charset="-127"/>
                <a:ea typeface="맑은 고딕" pitchFamily="50" charset="-127"/>
              </a:defRPr>
            </a:lvl1pPr>
            <a:lvl2pPr>
              <a:defRPr sz="2000" i="0">
                <a:latin typeface="맑은 고딕" pitchFamily="50" charset="-127"/>
                <a:ea typeface="맑은 고딕" pitchFamily="50" charset="-127"/>
              </a:defRPr>
            </a:lvl2pPr>
            <a:lvl3pPr>
              <a:defRPr sz="1800" i="0">
                <a:latin typeface="맑은 고딕" pitchFamily="50" charset="-127"/>
                <a:ea typeface="맑은 고딕" pitchFamily="50" charset="-127"/>
              </a:defRPr>
            </a:lvl3pPr>
            <a:lvl4pPr>
              <a:defRPr sz="1600" i="0">
                <a:latin typeface="맑은 고딕" pitchFamily="50" charset="-127"/>
                <a:ea typeface="맑은 고딕" pitchFamily="50" charset="-127"/>
              </a:defRPr>
            </a:lvl4pPr>
            <a:lvl5pPr>
              <a:defRPr sz="1600" i="0">
                <a:latin typeface="맑은 고딕" pitchFamily="50" charset="-127"/>
                <a:ea typeface="맑은 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000" b="1" i="0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3951288"/>
          </a:xfrm>
        </p:spPr>
        <p:txBody>
          <a:bodyPr/>
          <a:lstStyle>
            <a:lvl1pPr>
              <a:defRPr sz="2000" i="0">
                <a:latin typeface="맑은 고딕" pitchFamily="50" charset="-127"/>
                <a:ea typeface="맑은 고딕" pitchFamily="50" charset="-127"/>
              </a:defRPr>
            </a:lvl1pPr>
            <a:lvl2pPr>
              <a:defRPr sz="2000" i="0">
                <a:latin typeface="맑은 고딕" pitchFamily="50" charset="-127"/>
                <a:ea typeface="맑은 고딕" pitchFamily="50" charset="-127"/>
              </a:defRPr>
            </a:lvl2pPr>
            <a:lvl3pPr>
              <a:defRPr sz="1800" i="0">
                <a:latin typeface="맑은 고딕" pitchFamily="50" charset="-127"/>
                <a:ea typeface="맑은 고딕" pitchFamily="50" charset="-127"/>
              </a:defRPr>
            </a:lvl3pPr>
            <a:lvl4pPr>
              <a:defRPr sz="1600" i="0">
                <a:latin typeface="맑은 고딕" pitchFamily="50" charset="-127"/>
                <a:ea typeface="맑은 고딕" pitchFamily="50" charset="-127"/>
              </a:defRPr>
            </a:lvl4pPr>
            <a:lvl5pPr>
              <a:defRPr sz="1600" i="0">
                <a:latin typeface="맑은 고딕" pitchFamily="50" charset="-127"/>
                <a:ea typeface="맑은 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95537" y="115888"/>
            <a:ext cx="8352928" cy="908050"/>
          </a:xfrm>
        </p:spPr>
        <p:txBody>
          <a:bodyPr/>
          <a:lstStyle>
            <a:lvl1pPr algn="l">
              <a:defRPr sz="3200" i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38887" y="1031902"/>
            <a:ext cx="8675687" cy="698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333300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2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03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59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0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1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21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4087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4087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39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/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/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38E3FC-01CB-4476-8A6F-A8C68876D59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11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latinLnBrk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/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/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/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/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8E3E-AFF8-44FC-B75A-FDCCA0CCA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0" descr="cover-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5" b="24687"/>
          <a:stretch/>
        </p:blipFill>
        <p:spPr>
          <a:xfrm>
            <a:off x="-1" y="0"/>
            <a:ext cx="9144001" cy="280987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Meeting Title – Date(s) Month Year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B874F24C-1F4E-AE42-86CC-06AD9557198E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Meeting Title – Date(s) Month Year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8630CF5F-2495-A546-9059-04EC55BB5CFF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3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77CBC479-5850-5743-8469-A0216DBE937A}" type="datetime1">
              <a:rPr lang="en-US" smtClean="0"/>
              <a:pPr/>
              <a:t>8/11/2017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25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589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E50B30B4-8BA1-E748-9630-47607DB342DA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/>
          <a:lstStyle/>
          <a:p>
            <a:fld id="{7572F431-939A-E846-AA35-8F81A2153EAB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4713640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366" y="6356350"/>
            <a:ext cx="35860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eee_blue_R0G102B161-l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34" y="6225514"/>
            <a:ext cx="1393338" cy="406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9737548" y="6198899"/>
            <a:ext cx="11335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12-CRS-0106 12/12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70" r:id="rId7"/>
    <p:sldLayoutId id="2147483662" r:id="rId8"/>
    <p:sldLayoutId id="2147483658" r:id="rId9"/>
    <p:sldLayoutId id="2147483675" r:id="rId10"/>
    <p:sldLayoutId id="2147483659" r:id="rId11"/>
    <p:sldLayoutId id="2147483661" r:id="rId12"/>
    <p:sldLayoutId id="2147483672" r:id="rId13"/>
    <p:sldLayoutId id="2147483674" r:id="rId1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388" y="6669088"/>
            <a:ext cx="8424862" cy="365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유형을 편집하려면 누르십시오</a:t>
            </a:r>
            <a:r>
              <a:rPr lang="en-US" altLang="ko-KR"/>
              <a:t>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79388" y="6537325"/>
            <a:ext cx="3887787" cy="2746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>
                <a:solidFill>
                  <a:srgbClr val="000066"/>
                </a:solidFill>
                <a:ea typeface="휴먼옛체" pitchFamily="2" charset="-127"/>
              </a:rPr>
              <a:t>MI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crosystems and </a:t>
            </a:r>
            <a:r>
              <a:rPr lang="en-US" altLang="ko-KR" sz="1200" b="1">
                <a:solidFill>
                  <a:srgbClr val="A50021"/>
                </a:solidFill>
                <a:ea typeface="휴먼옛체" pitchFamily="2" charset="-127"/>
              </a:rPr>
              <a:t>N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ano </a:t>
            </a:r>
            <a:r>
              <a:rPr lang="en-US" altLang="ko-KR" sz="1200" b="1">
                <a:solidFill>
                  <a:srgbClr val="008000"/>
                </a:solidFill>
                <a:ea typeface="휴먼옛체" pitchFamily="2" charset="-127"/>
              </a:rPr>
              <a:t>T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echnology </a:t>
            </a:r>
            <a:r>
              <a:rPr lang="en-US" altLang="ko-KR" sz="1200" b="1">
                <a:solidFill>
                  <a:srgbClr val="FFFF66"/>
                </a:solidFill>
                <a:ea typeface="휴먼옛체" pitchFamily="2" charset="-127"/>
              </a:rPr>
              <a:t>L</a:t>
            </a:r>
            <a:r>
              <a:rPr lang="en-US" altLang="ko-KR" sz="1200" b="1">
                <a:solidFill>
                  <a:srgbClr val="FFFFFF"/>
                </a:solidFill>
                <a:ea typeface="휴먼옛체" pitchFamily="2" charset="-127"/>
              </a:rPr>
              <a:t>aboratory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008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i="0" smtClean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 defTabSz="914400" latinLnBrk="1">
              <a:defRPr/>
            </a:pPr>
            <a:fld id="{B78C4987-E9B2-4D92-A8CD-36DB9F6E7CB6}" type="slidenum">
              <a:rPr lang="ko-KR" altLang="en-US"/>
              <a:pPr defTabSz="914400"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05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SzPct val="80000"/>
        <a:buBlip>
          <a:blip r:embed="rId23"/>
        </a:buBlip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SzPct val="60000"/>
        <a:buFont typeface="Wingdings" pitchFamily="2" charset="2"/>
        <a:buBlip>
          <a:blip r:embed="rId24"/>
        </a:buBlip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SzPct val="6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  <a:ea typeface="+mn-ea"/>
        </a:defRPr>
      </a:lvl3pPr>
      <a:lvl4pPr marL="15621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1981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9388" y="6669088"/>
            <a:ext cx="8424862" cy="365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 latinLnBrk="1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유형을 편집하려면 누르십시오</a:t>
            </a:r>
            <a:r>
              <a:rPr lang="en-US" altLang="ko-KR"/>
              <a:t>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79388" y="6537325"/>
            <a:ext cx="3887787" cy="2746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latinLnBrk="1">
              <a:defRPr/>
            </a:pPr>
            <a:r>
              <a:rPr lang="en-US" altLang="ko-KR" sz="1200" b="1">
                <a:solidFill>
                  <a:srgbClr val="000066"/>
                </a:solidFill>
                <a:ea typeface="휴먼옛체" pitchFamily="18" charset="-127"/>
              </a:rPr>
              <a:t>MI</a:t>
            </a:r>
            <a:r>
              <a:rPr lang="en-US" altLang="ko-KR" sz="1200" b="1">
                <a:solidFill>
                  <a:srgbClr val="FFFFFF"/>
                </a:solidFill>
                <a:ea typeface="휴먼옛체" pitchFamily="18" charset="-127"/>
              </a:rPr>
              <a:t>crosystems and </a:t>
            </a:r>
            <a:r>
              <a:rPr lang="en-US" altLang="ko-KR" sz="1200" b="1">
                <a:solidFill>
                  <a:srgbClr val="A50021"/>
                </a:solidFill>
                <a:ea typeface="휴먼옛체" pitchFamily="18" charset="-127"/>
              </a:rPr>
              <a:t>N</a:t>
            </a:r>
            <a:r>
              <a:rPr lang="en-US" altLang="ko-KR" sz="1200" b="1">
                <a:solidFill>
                  <a:srgbClr val="FFFFFF"/>
                </a:solidFill>
                <a:ea typeface="휴먼옛체" pitchFamily="18" charset="-127"/>
              </a:rPr>
              <a:t>ano </a:t>
            </a:r>
            <a:r>
              <a:rPr lang="en-US" altLang="ko-KR" sz="1200" b="1">
                <a:solidFill>
                  <a:srgbClr val="008000"/>
                </a:solidFill>
                <a:ea typeface="휴먼옛체" pitchFamily="18" charset="-127"/>
              </a:rPr>
              <a:t>T</a:t>
            </a:r>
            <a:r>
              <a:rPr lang="en-US" altLang="ko-KR" sz="1200" b="1">
                <a:solidFill>
                  <a:srgbClr val="FFFFFF"/>
                </a:solidFill>
                <a:ea typeface="휴먼옛체" pitchFamily="18" charset="-127"/>
              </a:rPr>
              <a:t>echnology </a:t>
            </a:r>
            <a:r>
              <a:rPr lang="en-US" altLang="ko-KR" sz="1200" b="1">
                <a:solidFill>
                  <a:srgbClr val="FFFF66"/>
                </a:solidFill>
                <a:ea typeface="휴먼옛체" pitchFamily="18" charset="-127"/>
              </a:rPr>
              <a:t>L</a:t>
            </a:r>
            <a:r>
              <a:rPr lang="en-US" altLang="ko-KR" sz="1200" b="1">
                <a:solidFill>
                  <a:srgbClr val="FFFFFF"/>
                </a:solidFill>
                <a:ea typeface="휴먼옛체" pitchFamily="18" charset="-127"/>
              </a:rPr>
              <a:t>aboratory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008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itchFamily="18" charset="0"/>
                <a:ea typeface="굴림" pitchFamily="50" charset="-127"/>
              </a:defRPr>
            </a:lvl1pPr>
          </a:lstStyle>
          <a:p>
            <a:pPr defTabSz="914400" latinLnBrk="1"/>
            <a:fld id="{8FCDFD1D-358A-4390-ADF6-C28330DD4988}" type="slidenum">
              <a:rPr lang="ko-KR" altLang="en-US" smtClean="0">
                <a:solidFill>
                  <a:srgbClr val="000000"/>
                </a:solidFill>
              </a:rPr>
              <a:pPr defTabSz="914400" latinLnBrk="1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5" r:id="rId14"/>
  </p:sldLayoutIdLst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2400" b="1" i="1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SzPct val="6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ü"/>
        <a:defRPr kumimoji="1" sz="1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912" y="3157836"/>
            <a:ext cx="7909316" cy="2543717"/>
          </a:xfrm>
        </p:spPr>
        <p:txBody>
          <a:bodyPr/>
          <a:lstStyle/>
          <a:p>
            <a:r>
              <a:rPr lang="en-US" sz="3600" dirty="0" smtClean="0"/>
              <a:t>Region 10 August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Kukjin Chun</a:t>
            </a:r>
            <a:br>
              <a:rPr lang="en-US" dirty="0"/>
            </a:br>
            <a:r>
              <a:rPr lang="en-US" dirty="0"/>
              <a:t>Region 10 Director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66713" y="196850"/>
            <a:ext cx="8382000" cy="1030288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latinLnBrk="0"/>
            <a:r>
              <a:rPr lang="en-US" altLang="ja-JP" i="0" kern="1200" dirty="0"/>
              <a:t>Area of Focus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0946" y="6500813"/>
            <a:ext cx="428625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SzPct val="80000"/>
              <a:buBlip>
                <a:blip r:embed="rId2"/>
              </a:buBlip>
              <a:defRPr kumimoji="1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SzPct val="60000"/>
              <a:buFont typeface="Wingdings" pitchFamily="2" charset="2"/>
              <a:buBlip>
                <a:blip r:embed="rId3"/>
              </a:buBlip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SzPct val="60000"/>
              <a:buFont typeface="Wingdings" pitchFamily="2" charset="2"/>
              <a:buChar char="ü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C4F2FB0-2B90-4D26-8734-32829B2168F3}" type="slidenum">
              <a:rPr kumimoji="0" lang="en-US" altLang="ja-JP" sz="1000" b="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kumimoji="0" lang="en-US" altLang="ja-JP" sz="1000" b="0">
              <a:solidFill>
                <a:srgbClr val="89898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90946" y="1542387"/>
            <a:ext cx="8688387" cy="4906038"/>
          </a:xfrm>
        </p:spPr>
        <p:txBody>
          <a:bodyPr/>
          <a:lstStyle/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 smtClean="0"/>
              <a:t>Industry </a:t>
            </a:r>
            <a:r>
              <a:rPr lang="en-US" altLang="ja-JP" sz="2400" b="1" dirty="0"/>
              <a:t>membership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Member retention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Conference paper quality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 smtClean="0"/>
              <a:t>Rejuvenate Chapters and SBs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Entrepreneurship / Internship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endParaRPr lang="en-US" altLang="ja-JP" sz="2400" b="1" dirty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Conference call with Vice Chairs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R10 Director-Elect Nomination schedule change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R10 Homepage Revamping</a:t>
            </a:r>
          </a:p>
          <a:p>
            <a:pPr marL="0" indent="0" eaLnBrk="1" hangingPunct="1">
              <a:buNone/>
              <a:defRPr/>
            </a:pP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24818133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defTabSz="457200" latinLnBrk="0"/>
            <a:r>
              <a:rPr lang="en-US" altLang="ko-K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</a:t>
            </a:r>
            <a:endParaRPr lang="en-US" kern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BC5383-B22C-A746-A4AF-C32103C6BFA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4" name="Rectangle 7"/>
          <p:cNvSpPr>
            <a:spLocks noGrp="1" noChangeArrowheads="1"/>
          </p:cNvSpPr>
          <p:nvPr>
            <p:ph sz="half" idx="11"/>
          </p:nvPr>
        </p:nvSpPr>
        <p:spPr>
          <a:xfrm>
            <a:off x="338330" y="1416352"/>
            <a:ext cx="8122102" cy="5350208"/>
          </a:xfrm>
        </p:spPr>
        <p:txBody>
          <a:bodyPr/>
          <a:lstStyle/>
          <a:p>
            <a:pPr lvl="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80000"/>
              <a:buBlip>
                <a:blip r:embed="rId3"/>
              </a:buBlip>
            </a:pPr>
            <a:endParaRPr lang="en-US" altLang="ja-JP" b="1" dirty="0" smtClean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 smtClean="0"/>
              <a:t>Section </a:t>
            </a:r>
            <a:r>
              <a:rPr lang="en-US" altLang="ja-JP" sz="2400" b="1" dirty="0"/>
              <a:t>delegation - Please participates to Region Meetings by sending one delegate from your Section in case Section Chair cannot </a:t>
            </a:r>
            <a:r>
              <a:rPr lang="en-US" altLang="ja-JP" sz="2400" b="1" dirty="0" smtClean="0"/>
              <a:t>attend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endParaRPr lang="en-US" altLang="ko-KR" sz="2400" b="1" dirty="0" smtClean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Chengdu</a:t>
            </a:r>
            <a:r>
              <a:rPr lang="en-US" altLang="ko-KR" sz="2400" b="1" dirty="0"/>
              <a:t>, Xian, Kwangju, </a:t>
            </a:r>
            <a:r>
              <a:rPr lang="en-US" altLang="ko-KR" sz="2400" b="1" dirty="0" smtClean="0"/>
              <a:t>Shanghai</a:t>
            </a:r>
            <a:endParaRPr lang="en-US" altLang="ko-KR" sz="1600" dirty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Hong </a:t>
            </a:r>
            <a:r>
              <a:rPr lang="en-US" altLang="ko-KR" sz="2400" b="1" dirty="0"/>
              <a:t>Kong, Nanjing, Tainan, </a:t>
            </a:r>
            <a:r>
              <a:rPr lang="en-US" altLang="ko-KR" sz="2400" b="1" dirty="0" smtClean="0"/>
              <a:t>Pune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5542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66713" y="196850"/>
            <a:ext cx="8382000" cy="1030288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latinLnBrk="0"/>
            <a:r>
              <a:rPr lang="en-US" altLang="ja-JP" i="0" kern="1200" dirty="0"/>
              <a:t>Region 10 Sections &amp; Members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15375" y="6500813"/>
            <a:ext cx="428625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SzPct val="80000"/>
              <a:buBlip>
                <a:blip r:embed="rId2"/>
              </a:buBlip>
              <a:defRPr kumimoji="1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SzPct val="60000"/>
              <a:buFont typeface="Wingdings" pitchFamily="2" charset="2"/>
              <a:buBlip>
                <a:blip r:embed="rId3"/>
              </a:buBlip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SzPct val="60000"/>
              <a:buFont typeface="Wingdings" pitchFamily="2" charset="2"/>
              <a:buChar char="ü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C4F2FB0-2B90-4D26-8734-32829B2168F3}" type="slidenum">
              <a:rPr kumimoji="0" lang="en-US" altLang="ja-JP" sz="1000" b="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kumimoji="0" lang="en-US" altLang="ja-JP" sz="1000" b="0">
              <a:solidFill>
                <a:srgbClr val="89898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17010"/>
              </p:ext>
            </p:extLst>
          </p:nvPr>
        </p:nvGraphicFramePr>
        <p:xfrm>
          <a:off x="467544" y="1330990"/>
          <a:ext cx="8136904" cy="5500116"/>
        </p:xfrm>
        <a:graphic>
          <a:graphicData uri="http://schemas.openxmlformats.org/drawingml/2006/table">
            <a:tbl>
              <a:tblPr/>
              <a:tblGrid>
                <a:gridCol w="2266393">
                  <a:extLst>
                    <a:ext uri="{9D8B030D-6E8A-4147-A177-3AD203B41FA5}">
                      <a16:colId xmlns:a16="http://schemas.microsoft.com/office/drawing/2014/main" val="1725935039"/>
                    </a:ext>
                  </a:extLst>
                </a:gridCol>
                <a:gridCol w="2001059">
                  <a:extLst>
                    <a:ext uri="{9D8B030D-6E8A-4147-A177-3AD203B41FA5}">
                      <a16:colId xmlns:a16="http://schemas.microsoft.com/office/drawing/2014/main" val="1462462204"/>
                    </a:ext>
                  </a:extLst>
                </a:gridCol>
                <a:gridCol w="1934726">
                  <a:extLst>
                    <a:ext uri="{9D8B030D-6E8A-4147-A177-3AD203B41FA5}">
                      <a16:colId xmlns:a16="http://schemas.microsoft.com/office/drawing/2014/main" val="3798931535"/>
                    </a:ext>
                  </a:extLst>
                </a:gridCol>
                <a:gridCol w="1934726">
                  <a:extLst>
                    <a:ext uri="{9D8B030D-6E8A-4147-A177-3AD203B41FA5}">
                      <a16:colId xmlns:a16="http://schemas.microsoft.com/office/drawing/2014/main" val="1409298676"/>
                    </a:ext>
                  </a:extLst>
                </a:gridCol>
              </a:tblGrid>
              <a:tr h="307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Country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Section name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Total no. of members 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</a:b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as of 31 Dec 2016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Total no. of members 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</a:b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as of 30 June 2017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5964"/>
                  </a:ext>
                </a:extLst>
              </a:tr>
              <a:tr h="157313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Australia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Australian Capital Territory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486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442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78849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New South Wales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2,684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2,452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96044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Northern Australia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266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227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98887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Queensland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1,124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1,017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75214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South Australia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528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475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19638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Victorian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2,115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1,860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916264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Western Australia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720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608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399852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Australia Total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7,923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7,081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985783"/>
                  </a:ext>
                </a:extLst>
              </a:tr>
              <a:tr h="157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Bangladesh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Bangladesh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2,474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2,200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71166"/>
                  </a:ext>
                </a:extLst>
              </a:tr>
              <a:tr h="15731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China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Beijing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8,569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7,019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394947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Chengdu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1,505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1,171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833070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Harbin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874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1,037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162433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Hong Kong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9,025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4,409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5033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Macau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222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195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99082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Nanjing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2,677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2,388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850399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Shanghai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1,659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1520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105351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Wuhan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803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722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671409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Xian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1,224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1,105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93247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China Total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26,558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19,566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329276"/>
                  </a:ext>
                </a:extLst>
              </a:tr>
              <a:tr h="157313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India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Bangalore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7,245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5,324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50201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Bombay (Mumbai)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6,264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6,699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58423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Delhi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4,599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3,389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799137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Gujarat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1,205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1,129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510283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Hyderabad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5,737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4,029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83782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Kerala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7,897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6,448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20962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Kharagpur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373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314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51407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Kolkata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3,457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2,379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63258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Madras (Chennai)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8,619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6,237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65121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Pune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1,269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1,046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51788"/>
                  </a:ext>
                </a:extLst>
              </a:tr>
              <a:tr h="157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Uttar Pradesh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2,238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1,828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341473"/>
                  </a:ext>
                </a:extLst>
              </a:tr>
              <a:tr h="153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India Total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48,903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38,822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29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38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66713" y="196850"/>
            <a:ext cx="8382000" cy="1030288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latinLnBrk="0"/>
            <a:r>
              <a:rPr lang="en-US" altLang="ja-JP" i="0" kern="1200" dirty="0"/>
              <a:t>Region 10 Sections &amp; Members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15375" y="6500813"/>
            <a:ext cx="428625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SzPct val="80000"/>
              <a:buBlip>
                <a:blip r:embed="rId2"/>
              </a:buBlip>
              <a:defRPr kumimoji="1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SzPct val="60000"/>
              <a:buFont typeface="Wingdings" pitchFamily="2" charset="2"/>
              <a:buBlip>
                <a:blip r:embed="rId3"/>
              </a:buBlip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SzPct val="60000"/>
              <a:buFont typeface="Wingdings" pitchFamily="2" charset="2"/>
              <a:buChar char="ü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C4F2FB0-2B90-4D26-8734-32829B2168F3}" type="slidenum">
              <a:rPr kumimoji="0" lang="en-US" altLang="ja-JP" sz="1000" b="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kumimoji="0" lang="en-US" altLang="ja-JP" sz="1000" b="0">
              <a:solidFill>
                <a:srgbClr val="89898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98660"/>
              </p:ext>
            </p:extLst>
          </p:nvPr>
        </p:nvGraphicFramePr>
        <p:xfrm>
          <a:off x="395536" y="1628800"/>
          <a:ext cx="8229599" cy="4581998"/>
        </p:xfrm>
        <a:graphic>
          <a:graphicData uri="http://schemas.openxmlformats.org/drawingml/2006/table">
            <a:tbl>
              <a:tblPr/>
              <a:tblGrid>
                <a:gridCol w="2292212">
                  <a:extLst>
                    <a:ext uri="{9D8B030D-6E8A-4147-A177-3AD203B41FA5}">
                      <a16:colId xmlns:a16="http://schemas.microsoft.com/office/drawing/2014/main" val="1460704292"/>
                    </a:ext>
                  </a:extLst>
                </a:gridCol>
                <a:gridCol w="2023855">
                  <a:extLst>
                    <a:ext uri="{9D8B030D-6E8A-4147-A177-3AD203B41FA5}">
                      <a16:colId xmlns:a16="http://schemas.microsoft.com/office/drawing/2014/main" val="1876318115"/>
                    </a:ext>
                  </a:extLst>
                </a:gridCol>
                <a:gridCol w="1956766">
                  <a:extLst>
                    <a:ext uri="{9D8B030D-6E8A-4147-A177-3AD203B41FA5}">
                      <a16:colId xmlns:a16="http://schemas.microsoft.com/office/drawing/2014/main" val="1448754008"/>
                    </a:ext>
                  </a:extLst>
                </a:gridCol>
                <a:gridCol w="1956766">
                  <a:extLst>
                    <a:ext uri="{9D8B030D-6E8A-4147-A177-3AD203B41FA5}">
                      <a16:colId xmlns:a16="http://schemas.microsoft.com/office/drawing/2014/main" val="1225618466"/>
                    </a:ext>
                  </a:extLst>
                </a:gridCol>
              </a:tblGrid>
              <a:tr h="276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Country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Section name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Total no. of members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as of 31 Dec 2016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Total no. of members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as of 30 June 2017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278749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Indonesia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Indonesia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1,484</a:t>
                      </a:r>
                    </a:p>
                  </a:txBody>
                  <a:tcPr marL="8386" marR="8386" marT="8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1,295</a:t>
                      </a:r>
                    </a:p>
                  </a:txBody>
                  <a:tcPr marL="8386" marR="8386" marT="8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9898"/>
                  </a:ext>
                </a:extLst>
              </a:tr>
              <a:tr h="176109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Japan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Fukuoka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877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806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094188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Hiroshima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519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479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894643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Kansai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2,245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2,096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182324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Nagoya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1,306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1,226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767407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Sapporo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277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258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74246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Sendai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710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666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751282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Shikoku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254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213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549879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Shin-etsu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242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230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58243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Tokyo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7,841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7,362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86092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Japan Total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14,271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13,336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44292"/>
                  </a:ext>
                </a:extLst>
              </a:tr>
              <a:tr h="176109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Korea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Changwon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286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287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2606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Daejeon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1,047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963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53920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Kwangju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157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133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01085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Seoul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3,376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2,850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34704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Taegu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283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219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27416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Korea Total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5,149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4,452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691837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Malaysia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Malaysia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3,322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2,569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38676"/>
                  </a:ext>
                </a:extLst>
              </a:tr>
              <a:tr h="17610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New Zealand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New Zealand Central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282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270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32632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New Zealand North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670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563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01701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New Zealand South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268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269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73858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New Zealand Total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1,220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1,102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486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0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66713" y="196850"/>
            <a:ext cx="8382000" cy="1030288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latinLnBrk="0"/>
            <a:r>
              <a:rPr lang="en-US" altLang="ja-JP" i="0" kern="1200" dirty="0"/>
              <a:t>Region 10 Sections &amp; Members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15375" y="6500813"/>
            <a:ext cx="428625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SzPct val="80000"/>
              <a:buBlip>
                <a:blip r:embed="rId2"/>
              </a:buBlip>
              <a:defRPr kumimoji="1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SzPct val="60000"/>
              <a:buFont typeface="Wingdings" pitchFamily="2" charset="2"/>
              <a:buBlip>
                <a:blip r:embed="rId3"/>
              </a:buBlip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SzPct val="60000"/>
              <a:buFont typeface="Wingdings" pitchFamily="2" charset="2"/>
              <a:buChar char="ü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C4F2FB0-2B90-4D26-8734-32829B2168F3}" type="slidenum">
              <a:rPr kumimoji="0" lang="en-US" altLang="ja-JP" sz="1000" b="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kumimoji="0" lang="en-US" altLang="ja-JP" sz="1000" b="0">
              <a:solidFill>
                <a:srgbClr val="89898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44250"/>
              </p:ext>
            </p:extLst>
          </p:nvPr>
        </p:nvGraphicFramePr>
        <p:xfrm>
          <a:off x="485776" y="1700808"/>
          <a:ext cx="8229599" cy="3397318"/>
        </p:xfrm>
        <a:graphic>
          <a:graphicData uri="http://schemas.openxmlformats.org/drawingml/2006/table">
            <a:tbl>
              <a:tblPr/>
              <a:tblGrid>
                <a:gridCol w="2292212">
                  <a:extLst>
                    <a:ext uri="{9D8B030D-6E8A-4147-A177-3AD203B41FA5}">
                      <a16:colId xmlns:a16="http://schemas.microsoft.com/office/drawing/2014/main" val="3756229034"/>
                    </a:ext>
                  </a:extLst>
                </a:gridCol>
                <a:gridCol w="2023855">
                  <a:extLst>
                    <a:ext uri="{9D8B030D-6E8A-4147-A177-3AD203B41FA5}">
                      <a16:colId xmlns:a16="http://schemas.microsoft.com/office/drawing/2014/main" val="968729748"/>
                    </a:ext>
                  </a:extLst>
                </a:gridCol>
                <a:gridCol w="1956766">
                  <a:extLst>
                    <a:ext uri="{9D8B030D-6E8A-4147-A177-3AD203B41FA5}">
                      <a16:colId xmlns:a16="http://schemas.microsoft.com/office/drawing/2014/main" val="2284739997"/>
                    </a:ext>
                  </a:extLst>
                </a:gridCol>
                <a:gridCol w="1956766">
                  <a:extLst>
                    <a:ext uri="{9D8B030D-6E8A-4147-A177-3AD203B41FA5}">
                      <a16:colId xmlns:a16="http://schemas.microsoft.com/office/drawing/2014/main" val="4045087061"/>
                    </a:ext>
                  </a:extLst>
                </a:gridCol>
              </a:tblGrid>
              <a:tr h="276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Country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Section name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Total no. of members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as of 31 Dec 2016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Total no. of members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as of 30 June 2017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186910"/>
                  </a:ext>
                </a:extLst>
              </a:tr>
              <a:tr h="17610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Pakistan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Islamabad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1,003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939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25207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Karachi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998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609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6019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Lahore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818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518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45892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Pakistan Total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2,819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2,066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465216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Philippines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Republic of Philippines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458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336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41308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Singapore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Singapore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2,896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2,503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59130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Sri Lanka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Sri Lanka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2,406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1,590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83639"/>
                  </a:ext>
                </a:extLst>
              </a:tr>
              <a:tr h="17610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Taiwan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Tainan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852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748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4446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Taipei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3,063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2,591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434647"/>
                  </a:ext>
                </a:extLst>
              </a:tr>
              <a:tr h="17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Taiwan Total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3,915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3,339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4449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Thailand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Thailand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807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656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45211"/>
                  </a:ext>
                </a:extLst>
              </a:tr>
              <a:tr h="176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Vietnam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 Vietnam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206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164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84379"/>
                  </a:ext>
                </a:extLst>
              </a:tr>
              <a:tr h="17610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Region10 Apo/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Fpo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56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42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912312"/>
                  </a:ext>
                </a:extLst>
              </a:tr>
              <a:tr h="2683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**Region10 Contries Outside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195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269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260488"/>
                  </a:ext>
                </a:extLst>
              </a:tr>
              <a:tr h="2683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Grand Total (20 countries)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125,060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101,388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0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25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 anchor="ctr" anchorCtr="0"/>
          <a:lstStyle/>
          <a:p>
            <a:r>
              <a:rPr lang="en-US" dirty="0" smtClean="0"/>
              <a:t>IEEE 2017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2541531" y="1852081"/>
            <a:ext cx="6414248" cy="22627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914400" eaLnBrk="1" hangingPunct="1">
              <a:buClr>
                <a:srgbClr val="808080"/>
              </a:buClr>
              <a:buNone/>
              <a:defRPr/>
            </a:pPr>
            <a:r>
              <a:rPr lang="en-US" altLang="ko-KR" sz="6600" b="1" kern="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Please</a:t>
            </a:r>
            <a:r>
              <a:rPr lang="ko-KR" altLang="en-US" sz="6600" b="1" kern="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 </a:t>
            </a:r>
            <a:r>
              <a:rPr lang="en-US" altLang="ko-KR" sz="6600" b="1" kern="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Vote</a:t>
            </a:r>
          </a:p>
          <a:p>
            <a:pPr marL="0" indent="0" algn="ctr" defTabSz="914400" eaLnBrk="1" hangingPunct="1">
              <a:buClr>
                <a:srgbClr val="808080"/>
              </a:buClr>
              <a:buNone/>
              <a:defRPr/>
            </a:pPr>
            <a:r>
              <a:rPr lang="en-US" altLang="ja-JP" sz="4400" b="1" kern="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August 15</a:t>
            </a:r>
            <a:r>
              <a:rPr lang="en-US" altLang="ja-JP" sz="4400" b="1" kern="0" baseline="3000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ja-JP" sz="4400" b="1" kern="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 – October 3</a:t>
            </a:r>
            <a:r>
              <a:rPr lang="en-US" altLang="ja-JP" sz="4400" b="1" kern="0" baseline="3000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rd</a:t>
            </a:r>
            <a:r>
              <a:rPr lang="en-US" altLang="ja-JP" sz="4400" b="1" kern="0" dirty="0" smtClean="0">
                <a:solidFill>
                  <a:schemeClr val="accent6"/>
                </a:solidFill>
                <a:latin typeface="Edwardian Script ITC" panose="030303020407070D0804" pitchFamily="66" charset="0"/>
              </a:rPr>
              <a:t> </a:t>
            </a:r>
          </a:p>
          <a:p>
            <a:pPr marL="0" indent="0" algn="ctr" defTabSz="914400" eaLnBrk="1" hangingPunct="1">
              <a:buClr>
                <a:srgbClr val="808080"/>
              </a:buClr>
              <a:buNone/>
              <a:defRPr/>
            </a:pPr>
            <a:endParaRPr lang="en-US" altLang="ja-JP" b="1" kern="0" dirty="0" smtClean="0">
              <a:solidFill>
                <a:srgbClr val="000000"/>
              </a:solidFill>
              <a:cs typeface="ＭＳ Ｐゴシック" pitchFamily="-112" charset="-128"/>
            </a:endParaRPr>
          </a:p>
          <a:p>
            <a:pPr marL="0" indent="0" algn="ctr" defTabSz="914400" eaLnBrk="1" hangingPunct="1">
              <a:buClr>
                <a:srgbClr val="808080"/>
              </a:buClr>
              <a:buNone/>
              <a:defRPr/>
            </a:pPr>
            <a:endParaRPr lang="en-US" altLang="ja-JP" b="1" kern="0" dirty="0" smtClean="0">
              <a:solidFill>
                <a:srgbClr val="000000"/>
              </a:solidFill>
              <a:cs typeface="ＭＳ Ｐゴシック" pitchFamily="-112" charset="-128"/>
            </a:endParaRPr>
          </a:p>
          <a:p>
            <a:pPr algn="ctr" defTabSz="914400" eaLnBrk="1" hangingPunct="1">
              <a:buClr>
                <a:srgbClr val="808080"/>
              </a:buClr>
              <a:defRPr/>
            </a:pPr>
            <a:endParaRPr lang="ja-JP" altLang="en-US" b="1" kern="0" dirty="0">
              <a:solidFill>
                <a:srgbClr val="000000"/>
              </a:solidFill>
              <a:cs typeface="ＭＳ Ｐゴシック" pitchFamily="-112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6" y="1705542"/>
            <a:ext cx="2227561" cy="21945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 rot="20705648">
            <a:off x="731131" y="2311247"/>
            <a:ext cx="1742628" cy="875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VOTED</a:t>
            </a:r>
            <a:endParaRPr lang="ko-KR" alt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06" y="4524428"/>
            <a:ext cx="8263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Visit Booth 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#</a:t>
            </a:r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1 </a:t>
            </a:r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and 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#</a:t>
            </a:r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2 </a:t>
            </a:r>
            <a:endParaRPr lang="en-US" altLang="ja-JP" sz="4000" b="1" kern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lvl="1"/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ickup </a:t>
            </a:r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Golden Jubilee Commemoration 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ea typeface="ＭＳ Ｐゴシック" pitchFamily="-112" charset="-128"/>
                <a:cs typeface="ＭＳ Ｐゴシック" pitchFamily="-112" charset="-128"/>
              </a:rPr>
              <a:t>Book  </a:t>
            </a:r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–</a:t>
            </a:r>
          </a:p>
          <a:p>
            <a:pPr marL="0" lvl="1"/>
            <a:r>
              <a:rPr lang="en-US" altLang="ja-JP" sz="40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IEEE </a:t>
            </a:r>
            <a:r>
              <a:rPr lang="en-US" altLang="ja-JP" sz="4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ASIA PACIFIC</a:t>
            </a:r>
          </a:p>
        </p:txBody>
      </p:sp>
    </p:spTree>
    <p:extLst>
      <p:ext uri="{BB962C8B-B14F-4D97-AF65-F5344CB8AC3E}">
        <p14:creationId xmlns:p14="http://schemas.microsoft.com/office/powerpoint/2010/main" val="393052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248575" y="1644952"/>
            <a:ext cx="8105313" cy="44806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R10 EXCOM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R10 Section Chairs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R10 Council Chairs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R10 Subsection Chairs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R10 Secondary Delegates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R10 Offices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Certificate of Appreciation for former directors and long time volunteers</a:t>
            </a:r>
            <a:endParaRPr lang="en-US" altLang="ko-KR" sz="24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2916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248575" y="1644951"/>
            <a:ext cx="8105313" cy="492210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President-elect </a:t>
            </a:r>
            <a:r>
              <a:rPr lang="en-US" sz="2400" b="1" dirty="0"/>
              <a:t>: James A. </a:t>
            </a:r>
            <a:r>
              <a:rPr lang="en-US" sz="2400" b="1" dirty="0" smtClean="0"/>
              <a:t>Jefferies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Past President: Gordon Day</a:t>
            </a:r>
            <a:endParaRPr lang="en-US" sz="24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Executive Director: James Prendergast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Asst. GC: Jack Bailey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President-elect </a:t>
            </a:r>
            <a:r>
              <a:rPr lang="en-US" sz="2400" b="1" dirty="0"/>
              <a:t>Candidate : Vincenzo Piuri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/>
              <a:t>President-elect Candidate : Jacek </a:t>
            </a:r>
            <a:r>
              <a:rPr lang="en-US" altLang="ko-KR" sz="2400" b="1" dirty="0" err="1" smtClean="0"/>
              <a:t>Zurada</a:t>
            </a:r>
            <a:endParaRPr lang="en-US" altLang="ko-KR" sz="24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/>
              <a:t>President-elect </a:t>
            </a:r>
            <a:r>
              <a:rPr lang="en-US" altLang="ko-KR" sz="2400" b="1" dirty="0" smtClean="0"/>
              <a:t>Candidate : Jose Moura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2400" b="1" dirty="0"/>
              <a:t>Learn about IEEE and Candidates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65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of R10 Countries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45" name="Picture 5" descr="C:\Users\MINT\Desktop\확대버전.png"/>
          <p:cNvPicPr>
            <a:picLocks noGrp="1" noChangeAspect="1" noChangeArrowheads="1"/>
          </p:cNvPicPr>
          <p:nvPr>
            <p:ph sz="half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4601"/>
          <a:stretch/>
        </p:blipFill>
        <p:spPr bwMode="auto">
          <a:xfrm>
            <a:off x="1396727" y="1338044"/>
            <a:ext cx="5918473" cy="54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5408255"/>
            <a:ext cx="1600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/>
              <a:t>Current</a:t>
            </a:r>
            <a:endParaRPr lang="ko-KR" alt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032000" y="5878155"/>
            <a:ext cx="1676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/>
              <a:t>Petitioning</a:t>
            </a:r>
            <a:endParaRPr lang="ko-KR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917700" y="6329005"/>
            <a:ext cx="1905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/>
              <a:t>Contacting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686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defTabSz="457200" latinLnBrk="0"/>
            <a:r>
              <a:rPr lang="en-US" altLang="ko-K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 R10 History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BC5383-B22C-A746-A4AF-C32103C6BFA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4" name="Rectangle 7"/>
          <p:cNvSpPr>
            <a:spLocks noGrp="1" noChangeArrowheads="1"/>
          </p:cNvSpPr>
          <p:nvPr>
            <p:ph sz="half" idx="11"/>
          </p:nvPr>
        </p:nvSpPr>
        <p:spPr>
          <a:xfrm>
            <a:off x="338330" y="1546978"/>
            <a:ext cx="8122102" cy="4969936"/>
          </a:xfrm>
        </p:spPr>
        <p:txBody>
          <a:bodyPr/>
          <a:lstStyle/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 smtClean="0"/>
              <a:t>AIEE(1884</a:t>
            </a:r>
            <a:r>
              <a:rPr lang="en-US" altLang="ja-JP" sz="2400" b="1" dirty="0"/>
              <a:t>) &amp; IRE(1912) to IEEE in 1963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Region 9-ROW 1963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ja-JP" sz="2400" b="1" dirty="0"/>
              <a:t>Region 10-ROW 1967           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50-fold </a:t>
            </a:r>
            <a:r>
              <a:rPr lang="en-US" altLang="ko-KR" sz="2400" b="1" dirty="0"/>
              <a:t>membership growth from </a:t>
            </a:r>
            <a:r>
              <a:rPr lang="en-US" altLang="ko-KR" sz="2400" b="1" dirty="0" smtClean="0"/>
              <a:t>2509</a:t>
            </a:r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OU growth </a:t>
            </a:r>
            <a:r>
              <a:rPr lang="en-US" altLang="ko-KR" sz="2400" b="1" dirty="0"/>
              <a:t>from </a:t>
            </a:r>
            <a:r>
              <a:rPr lang="en-US" altLang="ko-KR" sz="2400" b="1" dirty="0" smtClean="0"/>
              <a:t>1 section/1 </a:t>
            </a:r>
            <a:r>
              <a:rPr lang="en-US" altLang="ko-KR" sz="2400" b="1" dirty="0"/>
              <a:t>Chapter to 57 </a:t>
            </a:r>
            <a:r>
              <a:rPr lang="en-US" altLang="ko-KR" sz="2400" b="1" dirty="0" smtClean="0"/>
              <a:t>Sections/800+ Chapters</a:t>
            </a:r>
            <a:endParaRPr lang="en-US" altLang="ko-KR" sz="1600" b="1" dirty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1175 </a:t>
            </a:r>
            <a:r>
              <a:rPr lang="en-US" altLang="ko-KR" sz="2400" b="1" dirty="0"/>
              <a:t>out of total 7470 IEEE </a:t>
            </a:r>
            <a:r>
              <a:rPr lang="en-US" altLang="ko-KR" sz="2400" b="1" dirty="0" smtClean="0"/>
              <a:t>Fellows</a:t>
            </a:r>
            <a:endParaRPr lang="en-US" altLang="ko-KR" sz="1600" b="1" dirty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37 IEEE </a:t>
            </a:r>
            <a:r>
              <a:rPr lang="en-US" altLang="ko-KR" sz="2400" b="1" dirty="0"/>
              <a:t>Medals,28 </a:t>
            </a:r>
            <a:r>
              <a:rPr lang="en-US" altLang="ko-KR" sz="2400" b="1" dirty="0" smtClean="0"/>
              <a:t>Recognitions, 100 TFA</a:t>
            </a:r>
            <a:endParaRPr lang="en-US" altLang="ko-KR" sz="1600" b="1" dirty="0"/>
          </a:p>
          <a:p>
            <a:pPr lvl="1"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36 </a:t>
            </a:r>
            <a:r>
              <a:rPr lang="en-US" altLang="ko-KR" sz="2400" b="1" dirty="0"/>
              <a:t>IEEE </a:t>
            </a:r>
            <a:r>
              <a:rPr lang="en-US" altLang="ko-KR" sz="2400" b="1" dirty="0" smtClean="0"/>
              <a:t>Milestones</a:t>
            </a:r>
            <a:endParaRPr lang="en-US" altLang="ja-JP" sz="2400" b="1" dirty="0" smtClean="0"/>
          </a:p>
          <a:p>
            <a:pPr marL="411480" lvl="1" indent="0">
              <a:lnSpc>
                <a:spcPct val="90000"/>
              </a:lnSpc>
              <a:buSzPct val="80000"/>
              <a:buNone/>
              <a:defRPr/>
            </a:pP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7643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66713" y="196850"/>
            <a:ext cx="8382000" cy="1030288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latinLnBrk="0"/>
            <a:r>
              <a:rPr lang="en-US" altLang="ja-JP" i="0" kern="1200" dirty="0"/>
              <a:t>R10 in SC 2017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15375" y="6500813"/>
            <a:ext cx="428625" cy="35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SzPct val="80000"/>
              <a:buBlip>
                <a:blip r:embed="rId2"/>
              </a:buBlip>
              <a:defRPr kumimoji="1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SzPct val="60000"/>
              <a:buFont typeface="Wingdings" pitchFamily="2" charset="2"/>
              <a:buBlip>
                <a:blip r:embed="rId3"/>
              </a:buBlip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SzPct val="60000"/>
              <a:buFont typeface="Wingdings" pitchFamily="2" charset="2"/>
              <a:buChar char="ü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F2FB0-2B90-4D26-8734-32829B2168F3}" type="slidenum"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0774" y="1447607"/>
            <a:ext cx="8206680" cy="51306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altLang="ko-KR" sz="2400" b="1" dirty="0" smtClean="0"/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/>
              <a:t>Sections </a:t>
            </a:r>
            <a:r>
              <a:rPr lang="en-US" altLang="ko-KR" sz="2400" b="1" dirty="0"/>
              <a:t>Congress, Sydney, Australia </a:t>
            </a:r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/>
              <a:t>IEEE Asia-Pacific book </a:t>
            </a:r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/>
              <a:t>R10 50 Year Celebration Luncheon</a:t>
            </a:r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/>
              <a:t>Video Contest from Sections</a:t>
            </a:r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/>
              <a:t>Booth with Slide Show</a:t>
            </a:r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/>
              <a:t>Door Gift</a:t>
            </a:r>
          </a:p>
          <a:p>
            <a:pPr marL="594360" lvl="1" indent="-18288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/>
              <a:t>Friday - R10 Meeting in the Morning</a:t>
            </a:r>
          </a:p>
          <a:p>
            <a:pPr marL="411480" lvl="1" indent="0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None/>
              <a:defRPr/>
            </a:pPr>
            <a:r>
              <a:rPr lang="en-US" altLang="ko-KR" sz="2400" b="1" dirty="0"/>
              <a:t>        </a:t>
            </a:r>
            <a:r>
              <a:rPr lang="en-US" altLang="ko-KR" sz="2400" b="1" dirty="0" smtClean="0"/>
              <a:t>     </a:t>
            </a:r>
            <a:r>
              <a:rPr lang="en-US" altLang="ko-KR" sz="2400" b="1" dirty="0"/>
              <a:t>- Regional Coordinator Exchange </a:t>
            </a:r>
          </a:p>
        </p:txBody>
      </p:sp>
    </p:spTree>
    <p:extLst>
      <p:ext uri="{BB962C8B-B14F-4D97-AF65-F5344CB8AC3E}">
        <p14:creationId xmlns:p14="http://schemas.microsoft.com/office/powerpoint/2010/main" val="37159529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defTabSz="457200" latinLnBrk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 Asia-Pacific Book</a:t>
            </a:r>
            <a:endParaRPr lang="en-US" kern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BC5383-B22C-A746-A4AF-C32103C6BFA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26918"/>
              </p:ext>
            </p:extLst>
          </p:nvPr>
        </p:nvGraphicFramePr>
        <p:xfrm>
          <a:off x="458881" y="1376297"/>
          <a:ext cx="8126308" cy="5065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5506">
                  <a:extLst>
                    <a:ext uri="{9D8B030D-6E8A-4147-A177-3AD203B41FA5}">
                      <a16:colId xmlns:a16="http://schemas.microsoft.com/office/drawing/2014/main" val="32584441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76114423"/>
                    </a:ext>
                  </a:extLst>
                </a:gridCol>
                <a:gridCol w="2486506">
                  <a:extLst>
                    <a:ext uri="{9D8B030D-6E8A-4147-A177-3AD203B41FA5}">
                      <a16:colId xmlns:a16="http://schemas.microsoft.com/office/drawing/2014/main" val="141207630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/>
                        <a:t>Prasad </a:t>
                      </a:r>
                      <a:r>
                        <a:rPr lang="en-US" altLang="ko-KR" sz="2000" b="1" dirty="0" err="1" smtClean="0"/>
                        <a:t>Kodali</a:t>
                      </a:r>
                      <a:endParaRPr lang="en-US" altLang="ko-KR" sz="2000" b="1" dirty="0" smtClean="0"/>
                    </a:p>
                    <a:p>
                      <a:pPr algn="l" latinLnBrk="1"/>
                      <a:r>
                        <a:rPr lang="en-US" altLang="ko-KR" sz="2000" b="1" dirty="0" smtClean="0"/>
                        <a:t>Chairs of Region 10 Sections and Councils and</a:t>
                      </a:r>
                      <a:r>
                        <a:rPr lang="en-US" altLang="ko-KR" sz="2000" b="1" baseline="0" dirty="0" smtClean="0"/>
                        <a:t> </a:t>
                      </a:r>
                      <a:endParaRPr lang="en-US" altLang="ko-K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Z Ahmed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A </a:t>
                      </a:r>
                      <a:r>
                        <a:rPr lang="en-US" altLang="ja-JP" sz="2000" b="1" dirty="0" err="1" smtClean="0"/>
                        <a:t>Alphones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D Berger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45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R </a:t>
                      </a:r>
                      <a:r>
                        <a:rPr lang="en-US" altLang="ja-JP" sz="2000" b="1" dirty="0" err="1" smtClean="0"/>
                        <a:t>Marimuthu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smtClean="0"/>
                        <a:t>J Mazierska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smtClean="0"/>
                        <a:t>A Nishihara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0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B Park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N</a:t>
                      </a:r>
                      <a:r>
                        <a:rPr lang="en-US" altLang="ja-JP" sz="2000" b="1" baseline="0" dirty="0" smtClean="0"/>
                        <a:t> </a:t>
                      </a:r>
                      <a:r>
                        <a:rPr lang="en-US" altLang="ja-JP" sz="2000" b="1" dirty="0" err="1" smtClean="0"/>
                        <a:t>Ravichandran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R </a:t>
                      </a:r>
                      <a:r>
                        <a:rPr lang="en-US" altLang="ja-JP" sz="2000" b="1" dirty="0" err="1" smtClean="0"/>
                        <a:t>Annaswamy</a:t>
                      </a:r>
                      <a:endParaRPr lang="ko-KR" alt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3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C Shahnaz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S Singh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T </a:t>
                      </a:r>
                      <a:r>
                        <a:rPr lang="en-US" altLang="ja-JP" sz="2000" b="1" dirty="0" err="1" smtClean="0"/>
                        <a:t>Sugie</a:t>
                      </a:r>
                      <a:endParaRPr lang="ko-KR" alt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40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smtClean="0"/>
                        <a:t>M Zahoor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N Brewer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T </a:t>
                      </a:r>
                      <a:r>
                        <a:rPr lang="en-US" altLang="ja-JP" sz="2000" b="1" dirty="0" err="1" smtClean="0"/>
                        <a:t>Codeiro</a:t>
                      </a:r>
                      <a:endParaRPr lang="ko-KR" alt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28829"/>
                  </a:ext>
                </a:extLst>
              </a:tr>
              <a:tr h="402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R Colburn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D Dukes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L </a:t>
                      </a:r>
                      <a:r>
                        <a:rPr lang="en-US" altLang="ja-JP" sz="2000" b="1" dirty="0" err="1" smtClean="0"/>
                        <a:t>Frassetti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0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T Gallo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C Jankowski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K Kaufman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R Marosy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ja-JP" sz="2000" b="1" dirty="0" smtClean="0"/>
                        <a:t>D McClelland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H Mysore</a:t>
                      </a:r>
                      <a:endParaRPr lang="ko-KR" alt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94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E </a:t>
                      </a:r>
                      <a:r>
                        <a:rPr lang="en-US" altLang="ja-JP" sz="2000" b="1" dirty="0" err="1" smtClean="0"/>
                        <a:t>Panasowich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E Perez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F Su</a:t>
                      </a:r>
                      <a:endParaRPr lang="ko-KR" altLang="en-US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2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E Tan</a:t>
                      </a:r>
                      <a:endParaRPr lang="ko-KR" alt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/>
                        <a:t>K</a:t>
                      </a:r>
                      <a:r>
                        <a:rPr lang="en-US" altLang="ja-JP" sz="2000" b="1" baseline="0" dirty="0" smtClean="0"/>
                        <a:t> </a:t>
                      </a:r>
                      <a:r>
                        <a:rPr lang="en-US" altLang="ja-JP" sz="2000" b="1" dirty="0" smtClean="0"/>
                        <a:t>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9482"/>
                  </a:ext>
                </a:extLst>
              </a:tr>
            </a:tbl>
          </a:graphicData>
        </a:graphic>
      </p:graphicFrame>
      <p:pic>
        <p:nvPicPr>
          <p:cNvPr id="5" name="Picture 2" descr="\\MINT_sim\MINT_server\MINT_연구실_발표자료 모음\IEEE 발표자료\2010 MS office ppt version\ieee foundation2017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4" y="818092"/>
            <a:ext cx="23526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dirty="0" smtClean="0"/>
              <a:t>Thank you for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248575" y="1338390"/>
            <a:ext cx="8343882" cy="538308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Sections </a:t>
            </a:r>
            <a:r>
              <a:rPr lang="en-US" sz="1900" b="1" dirty="0"/>
              <a:t>Congress R10 </a:t>
            </a:r>
            <a:r>
              <a:rPr lang="en-US" sz="1900" b="1" dirty="0" smtClean="0"/>
              <a:t>Rep. - </a:t>
            </a:r>
            <a:r>
              <a:rPr lang="en-US" altLang="ko-KR" sz="1900" b="1" dirty="0"/>
              <a:t>Stefan </a:t>
            </a:r>
            <a:r>
              <a:rPr lang="en-US" altLang="ko-KR" sz="1900" b="1" dirty="0" err="1" smtClean="0"/>
              <a:t>Mozar</a:t>
            </a:r>
            <a:endParaRPr lang="en-US" altLang="ko-KR" sz="19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Sections Congress – </a:t>
            </a:r>
            <a:r>
              <a:rPr lang="en-US" altLang="ko-KR" sz="1900" b="1" dirty="0" smtClean="0"/>
              <a:t>Vaughan Clarkson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Golden </a:t>
            </a:r>
            <a:r>
              <a:rPr lang="en-US" sz="1900" b="1" dirty="0"/>
              <a:t>Jubilee committee </a:t>
            </a:r>
            <a:r>
              <a:rPr lang="en-US" sz="1900" b="1" dirty="0" smtClean="0"/>
              <a:t>– </a:t>
            </a:r>
            <a:r>
              <a:rPr lang="en-US" altLang="ko-KR" sz="1900" b="1" dirty="0" smtClean="0"/>
              <a:t>B. Park, </a:t>
            </a:r>
            <a:r>
              <a:rPr lang="en-US" sz="1900" b="1" dirty="0" smtClean="0"/>
              <a:t>R. </a:t>
            </a:r>
            <a:r>
              <a:rPr lang="en-US" sz="1900" b="1" dirty="0" err="1" smtClean="0"/>
              <a:t>Annaswamy</a:t>
            </a:r>
            <a:endParaRPr lang="en-US" sz="19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IEEE Asia-Pacific Book – </a:t>
            </a:r>
            <a:r>
              <a:rPr lang="en-US" sz="19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Prasad </a:t>
            </a:r>
            <a:r>
              <a:rPr lang="en-US" sz="1900" b="1" i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Kodali</a:t>
            </a:r>
            <a:endParaRPr lang="en-US" sz="1900" b="1" i="1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lvl="1" indent="0">
              <a:buNone/>
            </a:pPr>
            <a:r>
              <a:rPr lang="en-US" sz="1900" b="1" dirty="0" smtClean="0"/>
              <a:t>								   - IEEE Foundation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Singapore Office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R10 EXCOM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R10 Section Leadership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Japan Council and Tokyo 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900" b="1" dirty="0"/>
              <a:t>New South Wales </a:t>
            </a:r>
            <a:r>
              <a:rPr lang="en-US" altLang="ko-KR" sz="1900" b="1" dirty="0" smtClean="0"/>
              <a:t>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900" b="1" dirty="0"/>
              <a:t>TENSYMP 2017 – Kerala 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900" b="1" dirty="0"/>
              <a:t>TENCON 2017 – Malaysia Section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900" b="1" dirty="0" smtClean="0"/>
              <a:t>HTC </a:t>
            </a:r>
            <a:r>
              <a:rPr lang="en-US" altLang="ko-KR" sz="1900" b="1" dirty="0"/>
              <a:t>2017 – Bangladesh </a:t>
            </a:r>
            <a:r>
              <a:rPr lang="en-US" altLang="ko-KR" sz="1900" b="1" dirty="0" smtClean="0"/>
              <a:t>Section</a:t>
            </a:r>
            <a:endParaRPr lang="en-US" altLang="ko-KR" sz="1900" b="1" dirty="0"/>
          </a:p>
        </p:txBody>
      </p:sp>
      <p:pic>
        <p:nvPicPr>
          <p:cNvPr id="1026" name="Picture 2" descr="\\MINT_sim\MINT_server\MINT_연구실_발표자료 모음\IEEE 발표자료\2010 MS office ppt version\ieee foundation2017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4" y="818092"/>
            <a:ext cx="23526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Number of Project at each Section in Region10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10119"/>
              </p:ext>
            </p:extLst>
          </p:nvPr>
        </p:nvGraphicFramePr>
        <p:xfrm>
          <a:off x="366889" y="1518248"/>
          <a:ext cx="8554981" cy="5142620"/>
        </p:xfrm>
        <a:graphic>
          <a:graphicData uri="http://schemas.openxmlformats.org/drawingml/2006/table">
            <a:tbl>
              <a:tblPr/>
              <a:tblGrid>
                <a:gridCol w="169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&gt;5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Hyderabad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Delhi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Beijing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Zealand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Madras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 Council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Bombay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Kerala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Lanka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NZ Central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Bangalore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Kolkata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Harbin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Islamabad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Nagoya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South Wales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Kansai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Shanghai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Australia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Karachi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Tokyo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fontAlgn="b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Victoria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Kochi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Uttar Pradesh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Lahore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Australian Council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0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fontAlgn="b"/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 Council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0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CRS-0106-IEEE-PowerPoint-Presentation-Template 14Nov FINAL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테마3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3_poster_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ster_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테마3">
  <a:themeElements>
    <a:clrScheme name="3_poster_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3_poster_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ster_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ster_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poster_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12-CRS-0106-IEEE-PowerPoint-Presentation-Template 14Nov FINAL.thmx</Template>
  <TotalTime>5770</TotalTime>
  <Words>826</Words>
  <Application>Microsoft Office PowerPoint</Application>
  <PresentationFormat>On-screen Show (4:3)</PresentationFormat>
  <Paragraphs>413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굴림</vt:lpstr>
      <vt:lpstr>Lucida Grande</vt:lpstr>
      <vt:lpstr>Malgun Gothic</vt:lpstr>
      <vt:lpstr>MS Gothic</vt:lpstr>
      <vt:lpstr>ＭＳ 明朝</vt:lpstr>
      <vt:lpstr>MS PGothic</vt:lpstr>
      <vt:lpstr>휴먼옛체</vt:lpstr>
      <vt:lpstr>Arial</vt:lpstr>
      <vt:lpstr>Comic Sans MS</vt:lpstr>
      <vt:lpstr>Edwardian Script ITC</vt:lpstr>
      <vt:lpstr>Times New Roman</vt:lpstr>
      <vt:lpstr>Verdana</vt:lpstr>
      <vt:lpstr>Wingdings</vt:lpstr>
      <vt:lpstr>12-CRS-0106-IEEE-PowerPoint-Presentation-Template 14Nov FINAL</vt:lpstr>
      <vt:lpstr>7_테마3</vt:lpstr>
      <vt:lpstr>테마3</vt:lpstr>
      <vt:lpstr>Region 10 August Meeting   Kukjin Chun Region 10 Director</vt:lpstr>
      <vt:lpstr>Welcome</vt:lpstr>
      <vt:lpstr>Welcome</vt:lpstr>
      <vt:lpstr>Map of R10 Countries</vt:lpstr>
      <vt:lpstr>IEEE R10 History</vt:lpstr>
      <vt:lpstr>R10 in SC 2017</vt:lpstr>
      <vt:lpstr>IEEE Asia-Pacific Book</vt:lpstr>
      <vt:lpstr>Thank you for 2017</vt:lpstr>
      <vt:lpstr>Number of Project at each Section in Region10</vt:lpstr>
      <vt:lpstr>Area of Focus</vt:lpstr>
      <vt:lpstr>IEEE</vt:lpstr>
      <vt:lpstr>Region 10 Sections &amp; Members</vt:lpstr>
      <vt:lpstr>Region 10 Sections &amp; Members</vt:lpstr>
      <vt:lpstr>Region 10 Sections &amp; Members</vt:lpstr>
      <vt:lpstr>IEEE 2017 Election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Tan, Ewell</cp:lastModifiedBy>
  <cp:revision>369</cp:revision>
  <cp:lastPrinted>2017-03-02T06:04:07Z</cp:lastPrinted>
  <dcterms:created xsi:type="dcterms:W3CDTF">2012-11-14T18:53:32Z</dcterms:created>
  <dcterms:modified xsi:type="dcterms:W3CDTF">2017-08-10T21:37:27Z</dcterms:modified>
</cp:coreProperties>
</file>