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4660"/>
  </p:normalViewPr>
  <p:slideViewPr>
    <p:cSldViewPr snapToGrid="0">
      <p:cViewPr>
        <p:scale>
          <a:sx n="58" d="100"/>
          <a:sy n="58" d="100"/>
        </p:scale>
        <p:origin x="53" y="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4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5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5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3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1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8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7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1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6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69F31-5572-49CE-86D6-8BD0428D758D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33BB8-FE6A-42F8-84AD-0329BA0F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3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José M. F. Moura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dirty="0"/>
              <a:t>Philip L. and Marsha Dowd University Professor, CMU</a:t>
            </a:r>
          </a:p>
          <a:p>
            <a:pPr algn="r"/>
            <a:r>
              <a:rPr lang="en-US" dirty="0"/>
              <a:t>2017 IEEE Past Chair Technical Activities Board</a:t>
            </a:r>
          </a:p>
          <a:p>
            <a:pPr algn="r"/>
            <a:r>
              <a:rPr lang="en-US" dirty="0"/>
              <a:t>Presentation for President Elect</a:t>
            </a:r>
          </a:p>
          <a:p>
            <a:pPr algn="r"/>
            <a:r>
              <a:rPr lang="en-US" dirty="0"/>
              <a:t>August 11, 2017</a:t>
            </a:r>
          </a:p>
        </p:txBody>
      </p:sp>
      <p:pic>
        <p:nvPicPr>
          <p:cNvPr id="1026" name="Picture 2" descr="Image result for ieee logo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3486" y="-27011"/>
            <a:ext cx="2808514" cy="211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A63CE4-B896-4A0D-8403-6ECAE581DD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8"/>
            <a:ext cx="3320711" cy="442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7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982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Who Am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531" y="1063624"/>
            <a:ext cx="11599469" cy="5644413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Background: Born/ raised in Mozambique East Africa; EE @ IST, Lisbon, Portugal; D.Sc. @ MIT, Cambridge, MA, USA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Professor @IST, MIT, NYU, CMU, collaborations Europe, Asia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Interests:  </a:t>
            </a:r>
            <a:r>
              <a:rPr lang="en-US" sz="3500" dirty="0" err="1"/>
              <a:t>SP&amp;data</a:t>
            </a:r>
            <a:r>
              <a:rPr lang="en-US" sz="3500" dirty="0"/>
              <a:t> analytics, algorithms &amp; applications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 err="1"/>
              <a:t>Academics+ind</a:t>
            </a:r>
            <a:r>
              <a:rPr lang="en-US" sz="3500" dirty="0"/>
              <a:t>. broad exposure: Intel, Siemens licensed tech.; cofounder </a:t>
            </a:r>
            <a:r>
              <a:rPr lang="en-US" sz="3500" dirty="0" err="1"/>
              <a:t>Spiralgen</a:t>
            </a:r>
            <a:r>
              <a:rPr lang="en-US" sz="3500" dirty="0"/>
              <a:t>; detect. in &gt;60% of hard disk drives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Career recognitions: IEEE &amp; AAAS Fellow, NAI Fellow, NAE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IEEE: Co-founder Portugal Section, VP-TAB, Div. Dir., other IEEE Boards (PSPB Vice Chair, EAB, …), President SPS, </a:t>
            </a:r>
            <a:r>
              <a:rPr lang="en-US" sz="3500" dirty="0" err="1"/>
              <a:t>EiC</a:t>
            </a:r>
            <a:endParaRPr lang="en-US" sz="3500" dirty="0"/>
          </a:p>
        </p:txBody>
      </p:sp>
      <p:pic>
        <p:nvPicPr>
          <p:cNvPr id="4" name="Picture 2" descr="Image result for ieee logo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0"/>
            <a:ext cx="1524000" cy="114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35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84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My Aspirations for IEEE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237" y="1012441"/>
            <a:ext cx="11755527" cy="5285678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Membership: stuck at 420K, S/C at 260K, possibly decreasing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Look outwards, turn the tide on membership, what does it take to double or reach the 1M mark?</a:t>
            </a:r>
          </a:p>
          <a:p>
            <a:pPr lvl="2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Understand value proposition to different segments: YPs, diverse gender and regions and countries, professional interests</a:t>
            </a:r>
          </a:p>
          <a:p>
            <a:pPr lvl="2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Go beyond academics journals and conf. to new type events (</a:t>
            </a:r>
            <a:r>
              <a:rPr lang="en-US" sz="2800" dirty="0" err="1"/>
              <a:t>WiE</a:t>
            </a:r>
            <a:r>
              <a:rPr lang="en-US" sz="2800" dirty="0"/>
              <a:t> type), professional growth, education, career progression, industry segments</a:t>
            </a:r>
          </a:p>
          <a:p>
            <a:pPr lvl="2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New businesses that appeal to members and community at large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Balance IEEE Operation Budget: get rid of multimillion dollar operation budget deficit, corporate o/h, financial transparency, increase net revenue to member activities</a:t>
            </a:r>
          </a:p>
        </p:txBody>
      </p:sp>
      <p:pic>
        <p:nvPicPr>
          <p:cNvPr id="5" name="Picture 2" descr="Image result for ieee logo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0"/>
            <a:ext cx="1524000" cy="114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35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73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What Type of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58" y="1147456"/>
            <a:ext cx="11731142" cy="5085094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As VP TAB last year set-up joint ad-</a:t>
            </a:r>
            <a:r>
              <a:rPr lang="en-US" sz="3500" dirty="0" err="1"/>
              <a:t>hocs</a:t>
            </a:r>
            <a:r>
              <a:rPr lang="en-US" sz="3500" dirty="0"/>
              <a:t> with other boards: 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Joint MGA-TAB on membership looking at value proposition and types of membership to expand, retain, attract new members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TAB-EAB: leverage technology for education modules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Joint TAB-Standards: </a:t>
            </a:r>
            <a:r>
              <a:rPr lang="en-US" sz="2800" dirty="0" err="1"/>
              <a:t>TechEthics</a:t>
            </a:r>
            <a:r>
              <a:rPr lang="en-US" sz="2800" dirty="0"/>
              <a:t> – IEEE Leadership in ethical and social implications of technology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900" dirty="0"/>
              <a:t> Identify pressing prob., focus organization in  solution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Team player and doer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500" dirty="0"/>
              <a:t>Thank you for listening.</a:t>
            </a:r>
          </a:p>
        </p:txBody>
      </p:sp>
      <p:pic>
        <p:nvPicPr>
          <p:cNvPr id="4" name="Picture 2" descr="Image result for ieee logo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0"/>
            <a:ext cx="1524000" cy="114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383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348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José M. F. Moura</vt:lpstr>
      <vt:lpstr>Who Am I</vt:lpstr>
      <vt:lpstr>My Aspirations for IEEE</vt:lpstr>
      <vt:lpstr>What Type of Leader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M F Moura</dc:creator>
  <cp:lastModifiedBy>Jose M F Moura</cp:lastModifiedBy>
  <cp:revision>20</cp:revision>
  <cp:lastPrinted>2017-08-07T22:07:30Z</cp:lastPrinted>
  <dcterms:created xsi:type="dcterms:W3CDTF">2016-11-19T21:56:28Z</dcterms:created>
  <dcterms:modified xsi:type="dcterms:W3CDTF">2017-08-08T01:06:30Z</dcterms:modified>
</cp:coreProperties>
</file>