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39"/>
  </p:notesMasterIdLst>
  <p:handoutMasterIdLst>
    <p:handoutMasterId r:id="rId40"/>
  </p:handoutMasterIdLst>
  <p:sldIdLst>
    <p:sldId id="256" r:id="rId2"/>
    <p:sldId id="260" r:id="rId3"/>
    <p:sldId id="322" r:id="rId4"/>
    <p:sldId id="325" r:id="rId5"/>
    <p:sldId id="309" r:id="rId6"/>
    <p:sldId id="310" r:id="rId7"/>
    <p:sldId id="311" r:id="rId8"/>
    <p:sldId id="312" r:id="rId9"/>
    <p:sldId id="313" r:id="rId10"/>
    <p:sldId id="315" r:id="rId11"/>
    <p:sldId id="316" r:id="rId12"/>
    <p:sldId id="317" r:id="rId13"/>
    <p:sldId id="318" r:id="rId14"/>
    <p:sldId id="331" r:id="rId15"/>
    <p:sldId id="332" r:id="rId16"/>
    <p:sldId id="333" r:id="rId17"/>
    <p:sldId id="334" r:id="rId18"/>
    <p:sldId id="335" r:id="rId19"/>
    <p:sldId id="323" r:id="rId20"/>
    <p:sldId id="298" r:id="rId21"/>
    <p:sldId id="289" r:id="rId22"/>
    <p:sldId id="330" r:id="rId23"/>
    <p:sldId id="329" r:id="rId24"/>
    <p:sldId id="295" r:id="rId25"/>
    <p:sldId id="290" r:id="rId26"/>
    <p:sldId id="299" r:id="rId27"/>
    <p:sldId id="292" r:id="rId28"/>
    <p:sldId id="307" r:id="rId29"/>
    <p:sldId id="305" r:id="rId30"/>
    <p:sldId id="304" r:id="rId31"/>
    <p:sldId id="303" r:id="rId32"/>
    <p:sldId id="301" r:id="rId33"/>
    <p:sldId id="302" r:id="rId34"/>
    <p:sldId id="300" r:id="rId35"/>
    <p:sldId id="321" r:id="rId36"/>
    <p:sldId id="276" r:id="rId37"/>
    <p:sldId id="278" r:id="rId38"/>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urican, Donna" initials="HD"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A1"/>
    <a:srgbClr val="5B9BD5"/>
    <a:srgbClr val="CC0033"/>
    <a:srgbClr val="E37222"/>
    <a:srgbClr val="FDC82F"/>
    <a:srgbClr val="69BE28"/>
    <a:srgbClr val="008542"/>
    <a:srgbClr val="6B1F73"/>
    <a:srgbClr val="009FDA"/>
    <a:srgbClr val="0B5172"/>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64" autoAdjust="0"/>
    <p:restoredTop sz="84169" autoAdjust="0"/>
  </p:normalViewPr>
  <p:slideViewPr>
    <p:cSldViewPr snapToGrid="0" snapToObjects="1">
      <p:cViewPr varScale="1">
        <p:scale>
          <a:sx n="168" d="100"/>
          <a:sy n="168" d="100"/>
        </p:scale>
        <p:origin x="208" y="256"/>
      </p:cViewPr>
      <p:guideLst/>
    </p:cSldViewPr>
  </p:slideViewPr>
  <p:notesTextViewPr>
    <p:cViewPr>
      <p:scale>
        <a:sx n="1" d="1"/>
        <a:sy n="1" d="1"/>
      </p:scale>
      <p:origin x="0" y="0"/>
    </p:cViewPr>
  </p:notesTextViewPr>
  <p:sorterViewPr>
    <p:cViewPr>
      <p:scale>
        <a:sx n="100" d="100"/>
        <a:sy n="100" d="100"/>
      </p:scale>
      <p:origin x="0" y="-3384"/>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commentAuthors" Target="commentAuthors.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dirty="0"/>
              <a:t>By Market </a:t>
            </a:r>
            <a:r>
              <a:rPr lang="en-US" dirty="0" smtClean="0"/>
              <a:t>Type</a:t>
            </a:r>
            <a:endParaRPr lang="en-US"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00FF"/>
              </a:soli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1-ECA7-4593-9420-D355B97DB8F9}"/>
              </c:ext>
            </c:extLst>
          </c:dPt>
          <c:dPt>
            <c:idx val="1"/>
            <c:bubble3D val="0"/>
            <c:spPr>
              <a:solidFill>
                <a:srgbClr val="FF0000"/>
              </a:soli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3-ECA7-4593-9420-D355B97DB8F9}"/>
              </c:ext>
            </c:extLst>
          </c:dPt>
          <c:dPt>
            <c:idx val="2"/>
            <c:bubble3D val="0"/>
            <c:spPr>
              <a:solidFill>
                <a:srgbClr val="00FF00"/>
              </a:soli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5-ECA7-4593-9420-D355B97DB8F9}"/>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dLblPos val="inEnd"/>
              <c:showLegendKey val="0"/>
              <c:showVal val="0"/>
              <c:showCatName val="0"/>
              <c:showSerName val="0"/>
              <c:showPercent val="1"/>
              <c:showBubbleSize val="0"/>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'Working Japan'!$C$3:$C$5</c:f>
              <c:strCache>
                <c:ptCount val="3"/>
                <c:pt idx="0">
                  <c:v>Academic</c:v>
                </c:pt>
                <c:pt idx="1">
                  <c:v>Government</c:v>
                </c:pt>
                <c:pt idx="2">
                  <c:v>Corporate</c:v>
                </c:pt>
              </c:strCache>
            </c:strRef>
          </c:cat>
          <c:val>
            <c:numRef>
              <c:f>'Working Japan'!$D$3:$D$5</c:f>
              <c:numCache>
                <c:formatCode>#,##0</c:formatCode>
                <c:ptCount val="3"/>
                <c:pt idx="0">
                  <c:v>5.952836E6</c:v>
                </c:pt>
                <c:pt idx="1">
                  <c:v>1.145774686E6</c:v>
                </c:pt>
                <c:pt idx="2">
                  <c:v>3.4731113585E6</c:v>
                </c:pt>
              </c:numCache>
            </c:numRef>
          </c:val>
          <c:extLst xmlns:c16r2="http://schemas.microsoft.com/office/drawing/2015/06/chart">
            <c:ext xmlns:c16="http://schemas.microsoft.com/office/drawing/2014/chart" uri="{C3380CC4-5D6E-409C-BE32-E72D297353CC}">
              <c16:uniqueId val="{00000006-ECA7-4593-9420-D355B97DB8F9}"/>
            </c:ext>
          </c:extLst>
        </c:ser>
        <c:dLbls>
          <c:dLblPos val="inEnd"/>
          <c:showLegendKey val="0"/>
          <c:showVal val="0"/>
          <c:showCatName val="0"/>
          <c:showSerName val="0"/>
          <c:showPercent val="1"/>
          <c:showBubbleSize val="0"/>
          <c:showLeaderLines val="1"/>
        </c:dLbls>
      </c:pie3DChart>
      <c:spPr>
        <a:noFill/>
        <a:ln>
          <a:noFill/>
        </a:ln>
        <a:effectLst/>
      </c:spPr>
    </c:plotArea>
    <c:legend>
      <c:legendPos val="b"/>
      <c:layout>
        <c:manualLayout>
          <c:xMode val="edge"/>
          <c:yMode val="edge"/>
          <c:x val="0.0657911788727814"/>
          <c:y val="0.733009736485011"/>
          <c:w val="0.931050062043629"/>
          <c:h val="0.23795342903294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t>By</a:t>
            </a:r>
            <a:r>
              <a:rPr lang="en-US" baseline="0" dirty="0"/>
              <a:t> Product</a:t>
            </a:r>
            <a:endParaRPr lang="en-US"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rgbClr val="FF33CC"/>
            </a:solidFill>
          </c:spPr>
          <c:dPt>
            <c:idx val="0"/>
            <c:bubble3D val="0"/>
            <c:spPr>
              <a:solidFill>
                <a:srgbClr val="00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AD2D-4160-8867-58D86E058ADB}"/>
              </c:ext>
            </c:extLst>
          </c:dPt>
          <c:dPt>
            <c:idx val="1"/>
            <c:bubble3D val="0"/>
            <c:spPr>
              <a:solidFill>
                <a:srgbClr val="00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AD2D-4160-8867-58D86E058ADB}"/>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'Working Japan'!$Q$32:$Q$33</c:f>
              <c:strCache>
                <c:ptCount val="2"/>
                <c:pt idx="0">
                  <c:v>IEL</c:v>
                </c:pt>
                <c:pt idx="1">
                  <c:v>Others</c:v>
                </c:pt>
              </c:strCache>
            </c:strRef>
          </c:cat>
          <c:val>
            <c:numRef>
              <c:f>'Working Japan'!$R$32:$R$33</c:f>
              <c:numCache>
                <c:formatCode>_("$"* #,##0_);_("$"* \(#,##0\);_("$"* "-"??_);_(@_)</c:formatCode>
                <c:ptCount val="2"/>
                <c:pt idx="0">
                  <c:v>8.017746E6</c:v>
                </c:pt>
                <c:pt idx="1">
                  <c:v>2.553976E6</c:v>
                </c:pt>
              </c:numCache>
            </c:numRef>
          </c:val>
          <c:extLst xmlns:c16r2="http://schemas.microsoft.com/office/drawing/2015/06/chart">
            <c:ext xmlns:c16="http://schemas.microsoft.com/office/drawing/2014/chart" uri="{C3380CC4-5D6E-409C-BE32-E72D297353CC}">
              <c16:uniqueId val="{00000004-AD2D-4160-8867-58D86E058ADB}"/>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dirty="0"/>
              <a:t>By Market </a:t>
            </a:r>
            <a:r>
              <a:rPr lang="en-US" dirty="0" smtClean="0"/>
              <a:t>Type</a:t>
            </a:r>
            <a:endParaRPr lang="en-US"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00FF"/>
              </a:soli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1-B159-4CCC-A0EA-6592480FEA67}"/>
              </c:ext>
            </c:extLst>
          </c:dPt>
          <c:dPt>
            <c:idx val="1"/>
            <c:bubble3D val="0"/>
            <c:spPr>
              <a:solidFill>
                <a:srgbClr val="FF0000"/>
              </a:soli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3-B159-4CCC-A0EA-6592480FEA67}"/>
              </c:ext>
            </c:extLst>
          </c:dPt>
          <c:dPt>
            <c:idx val="2"/>
            <c:bubble3D val="0"/>
            <c:spPr>
              <a:solidFill>
                <a:srgbClr val="00FF00"/>
              </a:soli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5-B159-4CCC-A0EA-6592480FEA67}"/>
              </c:ext>
            </c:extLst>
          </c:dPt>
          <c:dLbls>
            <c:dLbl>
              <c:idx val="0"/>
              <c:tx>
                <c:rich>
                  <a:bodyPr/>
                  <a:lstStyle/>
                  <a:p>
                    <a:fld id="{ED41774C-2010-41A9-8866-AA654DD0BC47}" type="PERCENTAGE">
                      <a:rPr lang="en-US" sz="1400" b="1">
                        <a:solidFill>
                          <a:schemeClr val="bg1"/>
                        </a:solidFill>
                      </a:rPr>
                      <a:pPr/>
                      <a:t>[PERCENTAGE]</a:t>
                    </a:fld>
                    <a:endParaRPr lang="en-US"/>
                  </a:p>
                </c:rich>
              </c:tx>
              <c:dLblPos val="inEnd"/>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B159-4CCC-A0EA-6592480FEA67}"/>
                </c:ext>
                <c:ext xmlns:c15="http://schemas.microsoft.com/office/drawing/2012/chart" uri="{CE6537A1-D6FC-4f65-9D91-7224C49458BB}">
                  <c15:dlblFieldTable/>
                  <c15:showDataLabelsRange val="0"/>
                </c:ext>
              </c:extLst>
            </c:dLbl>
            <c:dLbl>
              <c:idx val="1"/>
              <c:layout>
                <c:manualLayout>
                  <c:x val="0.111508894721493"/>
                  <c:y val="0.0806435306697773"/>
                </c:manualLayout>
              </c:layout>
              <c:tx>
                <c:rich>
                  <a:bodyPr/>
                  <a:lstStyle/>
                  <a:p>
                    <a:fld id="{02E14855-627B-4973-B0C2-8F0852DAF779}" type="PERCENTAGE">
                      <a:rPr lang="en-US" sz="1400" b="1">
                        <a:solidFill>
                          <a:schemeClr val="bg1"/>
                        </a:solidFill>
                      </a:rPr>
                      <a:pPr/>
                      <a:t>[PERCENTAGE]</a:t>
                    </a:fld>
                    <a:endParaRPr lang="en-US"/>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B159-4CCC-A0EA-6592480FEA67}"/>
                </c:ext>
                <c:ext xmlns:c15="http://schemas.microsoft.com/office/drawing/2012/chart" uri="{CE6537A1-D6FC-4f65-9D91-7224C49458BB}">
                  <c15:dlblFieldTable/>
                  <c15:showDataLabelsRange val="0"/>
                </c:ext>
              </c:extLst>
            </c:dLbl>
            <c:dLbl>
              <c:idx val="2"/>
              <c:layout>
                <c:manualLayout>
                  <c:x val="0.0680260568818326"/>
                  <c:y val="0.0866779950818324"/>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fld id="{2502B3F3-EB3A-4956-A8EA-49EE3B69120A}" type="PERCENTAGE">
                      <a:rPr lang="en-US" sz="1400" b="1">
                        <a:solidFill>
                          <a:schemeClr val="tx1"/>
                        </a:solidFill>
                      </a:rPr>
                      <a:pPr>
                        <a:defRPr sz="1100">
                          <a:solidFill>
                            <a:schemeClr val="tx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B159-4CCC-A0EA-6592480FEA67}"/>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2"/>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Working!$C$3:$C$5</c:f>
              <c:strCache>
                <c:ptCount val="3"/>
                <c:pt idx="0">
                  <c:v>Academic</c:v>
                </c:pt>
                <c:pt idx="1">
                  <c:v>Government</c:v>
                </c:pt>
                <c:pt idx="2">
                  <c:v>Corporate</c:v>
                </c:pt>
              </c:strCache>
            </c:strRef>
          </c:cat>
          <c:val>
            <c:numRef>
              <c:f>Working!$D$3:$D$5</c:f>
              <c:numCache>
                <c:formatCode>0</c:formatCode>
                <c:ptCount val="3"/>
                <c:pt idx="0">
                  <c:v>1.69390771754E7</c:v>
                </c:pt>
                <c:pt idx="1">
                  <c:v>3.0989549928E6</c:v>
                </c:pt>
                <c:pt idx="2">
                  <c:v>876249.7754999989</c:v>
                </c:pt>
              </c:numCache>
            </c:numRef>
          </c:val>
          <c:extLst xmlns:c16r2="http://schemas.microsoft.com/office/drawing/2015/06/chart">
            <c:ext xmlns:c16="http://schemas.microsoft.com/office/drawing/2014/chart" uri="{C3380CC4-5D6E-409C-BE32-E72D297353CC}">
              <c16:uniqueId val="{00000006-B159-4CCC-A0EA-6592480FEA67}"/>
            </c:ext>
          </c:extLst>
        </c:ser>
        <c:dLbls>
          <c:dLblPos val="inEnd"/>
          <c:showLegendKey val="0"/>
          <c:showVal val="0"/>
          <c:showCatName val="0"/>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t>By</a:t>
            </a:r>
            <a:r>
              <a:rPr lang="en-US" baseline="0" dirty="0"/>
              <a:t> Product</a:t>
            </a:r>
            <a:endParaRPr lang="en-US"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rgbClr val="FF33CC"/>
            </a:solidFill>
          </c:spPr>
          <c:dPt>
            <c:idx val="0"/>
            <c:bubble3D val="0"/>
            <c:spPr>
              <a:solidFill>
                <a:srgbClr val="00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D22E-40A9-91F0-61B7770D13AF}"/>
              </c:ext>
            </c:extLst>
          </c:dPt>
          <c:dPt>
            <c:idx val="1"/>
            <c:bubble3D val="0"/>
            <c:spPr>
              <a:solidFill>
                <a:srgbClr val="00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D22E-40A9-91F0-61B7770D13AF}"/>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dLbl>
            <c:dLbl>
              <c:idx val="1"/>
              <c:layout>
                <c:manualLayout>
                  <c:x val="0.0323169544993838"/>
                  <c:y val="0.130688584623574"/>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D22E-40A9-91F0-61B7770D13AF}"/>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Working!$Q$30:$Q$31</c:f>
              <c:strCache>
                <c:ptCount val="2"/>
                <c:pt idx="0">
                  <c:v>IEL</c:v>
                </c:pt>
                <c:pt idx="1">
                  <c:v>Others</c:v>
                </c:pt>
              </c:strCache>
            </c:strRef>
          </c:cat>
          <c:val>
            <c:numRef>
              <c:f>Working!$R$30:$R$31</c:f>
              <c:numCache>
                <c:formatCode>_("$"* #,##0_);_("$"* \(#,##0\);_("$"* "-"??_);_(@_)</c:formatCode>
                <c:ptCount val="2"/>
                <c:pt idx="0">
                  <c:v>2.0372713E7</c:v>
                </c:pt>
                <c:pt idx="1">
                  <c:v>542568.0</c:v>
                </c:pt>
              </c:numCache>
            </c:numRef>
          </c:val>
          <c:extLst xmlns:c16r2="http://schemas.microsoft.com/office/drawing/2015/06/chart">
            <c:ext xmlns:c16="http://schemas.microsoft.com/office/drawing/2014/chart" uri="{C3380CC4-5D6E-409C-BE32-E72D297353CC}">
              <c16:uniqueId val="{00000004-D22E-40A9-91F0-61B7770D13AF}"/>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dirty="0"/>
              <a:t>By Market </a:t>
            </a:r>
            <a:r>
              <a:rPr lang="en-US" dirty="0" smtClean="0"/>
              <a:t>Type</a:t>
            </a:r>
            <a:endParaRPr lang="en-US" dirty="0"/>
          </a:p>
        </c:rich>
      </c:tx>
      <c:layout>
        <c:manualLayout>
          <c:xMode val="edge"/>
          <c:yMode val="edge"/>
          <c:x val="0.322904065780199"/>
          <c:y val="0.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0"/>
          <c:y val="0.187606424063458"/>
          <c:w val="1.0"/>
          <c:h val="0.496880462647904"/>
        </c:manualLayout>
      </c:layout>
      <c:pie3DChart>
        <c:varyColors val="1"/>
        <c:ser>
          <c:idx val="0"/>
          <c:order val="0"/>
          <c:dPt>
            <c:idx val="0"/>
            <c:bubble3D val="0"/>
            <c:spPr>
              <a:solidFill>
                <a:srgbClr val="0000FF"/>
              </a:soli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1-6EBC-49AD-9E30-CCFD8CAF2F4C}"/>
              </c:ext>
            </c:extLst>
          </c:dPt>
          <c:dPt>
            <c:idx val="1"/>
            <c:bubble3D val="0"/>
            <c:spPr>
              <a:solidFill>
                <a:srgbClr val="FF0000"/>
              </a:soli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3-6EBC-49AD-9E30-CCFD8CAF2F4C}"/>
              </c:ext>
            </c:extLst>
          </c:dPt>
          <c:dPt>
            <c:idx val="2"/>
            <c:bubble3D val="0"/>
            <c:spPr>
              <a:solidFill>
                <a:srgbClr val="00FF00"/>
              </a:soli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5-6EBC-49AD-9E30-CCFD8CAF2F4C}"/>
              </c:ext>
            </c:extLst>
          </c:dPt>
          <c:dLbls>
            <c:dLbl>
              <c:idx val="0"/>
              <c:layout>
                <c:manualLayout>
                  <c:x val="-0.106751138247004"/>
                  <c:y val="-0.0885821911149995"/>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6EBC-49AD-9E30-CCFD8CAF2F4C}"/>
                </c:ext>
                <c:ext xmlns:c15="http://schemas.microsoft.com/office/drawing/2012/chart" uri="{CE6537A1-D6FC-4f65-9D91-7224C49458BB}"/>
              </c:extLst>
            </c:dLbl>
            <c:dLbl>
              <c:idx val="2"/>
              <c:layout>
                <c:manualLayout>
                  <c:x val="-0.0540171725277656"/>
                  <c:y val="-0.0169033731894624"/>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n-US"/>
                </a:p>
              </c:txPr>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6EBC-49AD-9E30-CCFD8CAF2F4C}"/>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'Working Korea'!$C$3:$C$5</c:f>
              <c:strCache>
                <c:ptCount val="3"/>
                <c:pt idx="0">
                  <c:v>Academic</c:v>
                </c:pt>
                <c:pt idx="1">
                  <c:v>Government</c:v>
                </c:pt>
                <c:pt idx="2">
                  <c:v>Corporate</c:v>
                </c:pt>
              </c:strCache>
            </c:strRef>
          </c:cat>
          <c:val>
            <c:numRef>
              <c:f>'Working Korea'!$D$3:$D$5</c:f>
              <c:numCache>
                <c:formatCode>#,##0</c:formatCode>
                <c:ptCount val="3"/>
                <c:pt idx="0">
                  <c:v>6.797176E6</c:v>
                </c:pt>
                <c:pt idx="1">
                  <c:v>214970.0</c:v>
                </c:pt>
                <c:pt idx="2">
                  <c:v>2.117001E6</c:v>
                </c:pt>
              </c:numCache>
            </c:numRef>
          </c:val>
          <c:extLst xmlns:c16r2="http://schemas.microsoft.com/office/drawing/2015/06/chart">
            <c:ext xmlns:c16="http://schemas.microsoft.com/office/drawing/2014/chart" uri="{C3380CC4-5D6E-409C-BE32-E72D297353CC}">
              <c16:uniqueId val="{00000006-6EBC-49AD-9E30-CCFD8CAF2F4C}"/>
            </c:ext>
          </c:extLst>
        </c:ser>
        <c:dLbls>
          <c:dLblPos val="inEnd"/>
          <c:showLegendKey val="0"/>
          <c:showVal val="0"/>
          <c:showCatName val="0"/>
          <c:showSerName val="0"/>
          <c:showPercent val="1"/>
          <c:showBubbleSize val="0"/>
          <c:showLeaderLines val="1"/>
        </c:dLbls>
      </c:pie3DChart>
      <c:spPr>
        <a:noFill/>
        <a:ln>
          <a:noFill/>
        </a:ln>
        <a:effectLst/>
      </c:spPr>
    </c:plotArea>
    <c:legend>
      <c:legendPos val="b"/>
      <c:layout>
        <c:manualLayout>
          <c:xMode val="edge"/>
          <c:yMode val="edge"/>
          <c:x val="0.0599249980202312"/>
          <c:y val="0.753383253195289"/>
          <c:w val="0.89999979160328"/>
          <c:h val="0.1348439770318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t>By</a:t>
            </a:r>
            <a:r>
              <a:rPr lang="en-US" baseline="0" dirty="0"/>
              <a:t> Product</a:t>
            </a:r>
            <a:endParaRPr lang="en-US"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rgbClr val="FF33CC"/>
            </a:solidFill>
          </c:spPr>
          <c:dPt>
            <c:idx val="0"/>
            <c:bubble3D val="0"/>
            <c:spPr>
              <a:solidFill>
                <a:srgbClr val="00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5B7A-4778-900B-635D4F929F8C}"/>
              </c:ext>
            </c:extLst>
          </c:dPt>
          <c:dPt>
            <c:idx val="1"/>
            <c:bubble3D val="0"/>
            <c:spPr>
              <a:solidFill>
                <a:srgbClr val="00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5B7A-4778-900B-635D4F929F8C}"/>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'Working Korea'!$Q$32:$Q$33</c:f>
              <c:strCache>
                <c:ptCount val="2"/>
                <c:pt idx="0">
                  <c:v>IEL</c:v>
                </c:pt>
                <c:pt idx="1">
                  <c:v>Others</c:v>
                </c:pt>
              </c:strCache>
            </c:strRef>
          </c:cat>
          <c:val>
            <c:numRef>
              <c:f>'Working Korea'!$R$32:$R$33</c:f>
              <c:numCache>
                <c:formatCode>_("$"* #,##0_);_("$"* \(#,##0\);_("$"* "-"??_);_(@_)</c:formatCode>
                <c:ptCount val="2"/>
                <c:pt idx="0">
                  <c:v>8.544135E6</c:v>
                </c:pt>
                <c:pt idx="1">
                  <c:v>585012.0</c:v>
                </c:pt>
              </c:numCache>
            </c:numRef>
          </c:val>
          <c:extLst xmlns:c16r2="http://schemas.microsoft.com/office/drawing/2015/06/chart">
            <c:ext xmlns:c16="http://schemas.microsoft.com/office/drawing/2014/chart" uri="{C3380CC4-5D6E-409C-BE32-E72D297353CC}">
              <c16:uniqueId val="{00000004-5B7A-4778-900B-635D4F929F8C}"/>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dirty="0"/>
              <a:t>By Market type</a:t>
            </a:r>
          </a:p>
        </c:rich>
      </c:tx>
      <c:layout>
        <c:manualLayout>
          <c:xMode val="edge"/>
          <c:yMode val="edge"/>
          <c:x val="0.322904065780199"/>
          <c:y val="0.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0"/>
          <c:y val="0.182283776170502"/>
          <c:w val="1.0"/>
          <c:h val="0.369140176922329"/>
        </c:manualLayout>
      </c:layout>
      <c:pie3DChart>
        <c:varyColors val="1"/>
        <c:ser>
          <c:idx val="0"/>
          <c:order val="0"/>
          <c:dPt>
            <c:idx val="0"/>
            <c:bubble3D val="0"/>
            <c:spPr>
              <a:solidFill>
                <a:srgbClr val="0000FF"/>
              </a:soli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1-6EBC-49AD-9E30-CCFD8CAF2F4C}"/>
              </c:ext>
            </c:extLst>
          </c:dPt>
          <c:dPt>
            <c:idx val="1"/>
            <c:bubble3D val="0"/>
            <c:spPr>
              <a:solidFill>
                <a:srgbClr val="FF0000"/>
              </a:soli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3-6EBC-49AD-9E30-CCFD8CAF2F4C}"/>
              </c:ext>
            </c:extLst>
          </c:dPt>
          <c:dPt>
            <c:idx val="2"/>
            <c:bubble3D val="0"/>
            <c:spPr>
              <a:solidFill>
                <a:srgbClr val="00FF00"/>
              </a:soli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5-6EBC-49AD-9E30-CCFD8CAF2F4C}"/>
              </c:ext>
            </c:extLst>
          </c:dPt>
          <c:dLbls>
            <c:dLbl>
              <c:idx val="0"/>
              <c:layout>
                <c:manualLayout>
                  <c:x val="0.0732427845824297"/>
                  <c:y val="-0.117549489876215"/>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6EBC-49AD-9E30-CCFD8CAF2F4C}"/>
                </c:ext>
                <c:ext xmlns:c15="http://schemas.microsoft.com/office/drawing/2012/chart" uri="{CE6537A1-D6FC-4f65-9D91-7224C49458BB}"/>
              </c:extLst>
            </c:dLbl>
            <c:dLbl>
              <c:idx val="1"/>
              <c:layout>
                <c:manualLayout>
                  <c:x val="-0.0456181118666447"/>
                  <c:y val="0.176131270485353"/>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6EBC-49AD-9E30-CCFD8CAF2F4C}"/>
                </c:ext>
                <c:ext xmlns:c15="http://schemas.microsoft.com/office/drawing/2012/chart" uri="{CE6537A1-D6FC-4f65-9D91-7224C49458BB}"/>
              </c:extLst>
            </c:dLbl>
            <c:dLbl>
              <c:idx val="2"/>
              <c:layout>
                <c:manualLayout>
                  <c:x val="-0.0540171725277656"/>
                  <c:y val="-0.0169033731894624"/>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6EBC-49AD-9E30-CCFD8CAF2F4C}"/>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'Working Korea'!$C$3:$C$5</c:f>
              <c:strCache>
                <c:ptCount val="3"/>
                <c:pt idx="0">
                  <c:v>Academic</c:v>
                </c:pt>
                <c:pt idx="1">
                  <c:v>Government</c:v>
                </c:pt>
                <c:pt idx="2">
                  <c:v>Corporate</c:v>
                </c:pt>
              </c:strCache>
            </c:strRef>
          </c:cat>
          <c:val>
            <c:numRef>
              <c:f>'Working Korea'!$D$3:$D$5</c:f>
              <c:numCache>
                <c:formatCode>#,##0</c:formatCode>
                <c:ptCount val="3"/>
                <c:pt idx="0">
                  <c:v>1.34E7</c:v>
                </c:pt>
                <c:pt idx="1">
                  <c:v>300.0</c:v>
                </c:pt>
                <c:pt idx="2">
                  <c:v>3.2E6</c:v>
                </c:pt>
              </c:numCache>
            </c:numRef>
          </c:val>
          <c:extLst xmlns:c16r2="http://schemas.microsoft.com/office/drawing/2015/06/chart">
            <c:ext xmlns:c16="http://schemas.microsoft.com/office/drawing/2014/chart" uri="{C3380CC4-5D6E-409C-BE32-E72D297353CC}">
              <c16:uniqueId val="{00000006-6EBC-49AD-9E30-CCFD8CAF2F4C}"/>
            </c:ext>
          </c:extLst>
        </c:ser>
        <c:dLbls>
          <c:dLblPos val="inEnd"/>
          <c:showLegendKey val="0"/>
          <c:showVal val="0"/>
          <c:showCatName val="0"/>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t>By</a:t>
            </a:r>
            <a:r>
              <a:rPr lang="en-US" baseline="0" dirty="0"/>
              <a:t> Product</a:t>
            </a:r>
            <a:endParaRPr lang="en-US" dirty="0"/>
          </a:p>
        </c:rich>
      </c:tx>
      <c:layout>
        <c:manualLayout>
          <c:xMode val="edge"/>
          <c:yMode val="edge"/>
          <c:x val="0.355499854184894"/>
          <c:y val="0.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rgbClr val="FF33CC"/>
            </a:solidFill>
          </c:spPr>
          <c:dPt>
            <c:idx val="0"/>
            <c:bubble3D val="0"/>
            <c:spPr>
              <a:solidFill>
                <a:srgbClr val="00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5B7A-4778-900B-635D4F929F8C}"/>
              </c:ext>
            </c:extLst>
          </c:dPt>
          <c:dPt>
            <c:idx val="1"/>
            <c:bubble3D val="0"/>
            <c:spPr>
              <a:solidFill>
                <a:srgbClr val="00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5B7A-4778-900B-635D4F929F8C}"/>
              </c:ext>
            </c:extLst>
          </c:dPt>
          <c:dPt>
            <c:idx val="2"/>
            <c:bubble3D val="0"/>
            <c:spPr>
              <a:solidFill>
                <a:srgbClr val="FF33CC"/>
              </a:soli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1-7343-4398-B74A-41B228C9DAE6}"/>
              </c:ext>
            </c:extLst>
          </c:dPt>
          <c:dPt>
            <c:idx val="3"/>
            <c:bubble3D val="0"/>
            <c:spPr>
              <a:solidFill>
                <a:srgbClr val="FFFF00"/>
              </a:solidFill>
              <a:ln>
                <a:noFill/>
              </a:ln>
              <a:effectLst>
                <a:outerShdw blurRad="57150" dist="19050" dir="5400000" algn="ctr" rotWithShape="0">
                  <a:srgbClr val="000000">
                    <a:alpha val="63000"/>
                  </a:srgbClr>
                </a:outerShdw>
              </a:effectLst>
            </c:spPr>
            <c:extLst xmlns:c16r2="http://schemas.microsoft.com/office/drawing/2015/06/chart">
              <c:ext xmlns:c16="http://schemas.microsoft.com/office/drawing/2014/chart" uri="{C3380CC4-5D6E-409C-BE32-E72D297353CC}">
                <c16:uniqueId val="{00000000-7343-4398-B74A-41B228C9DAE6}"/>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dLbl>
            <c:dLbl>
              <c:idx val="2"/>
              <c:layout>
                <c:manualLayout>
                  <c:x val="-0.067244094488189"/>
                  <c:y val="0.0355947837506391"/>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7343-4398-B74A-41B228C9DAE6}"/>
                </c:ext>
                <c:ext xmlns:c15="http://schemas.microsoft.com/office/drawing/2012/chart" uri="{CE6537A1-D6FC-4f65-9D91-7224C49458BB}"/>
              </c:extLst>
            </c:dLbl>
            <c:dLbl>
              <c:idx val="3"/>
              <c:layout>
                <c:manualLayout>
                  <c:x val="0.11570836978711"/>
                  <c:y val="0.0322581133432608"/>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0-7343-4398-B74A-41B228C9DAE6}"/>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'Working Korea'!$Q$32:$Q$35</c:f>
              <c:strCache>
                <c:ptCount val="4"/>
                <c:pt idx="0">
                  <c:v>IEL</c:v>
                </c:pt>
                <c:pt idx="1">
                  <c:v>ASPP</c:v>
                </c:pt>
                <c:pt idx="2">
                  <c:v>POP</c:v>
                </c:pt>
                <c:pt idx="3">
                  <c:v>Others</c:v>
                </c:pt>
              </c:strCache>
            </c:strRef>
          </c:cat>
          <c:val>
            <c:numRef>
              <c:f>'Working Korea'!$R$32:$R$35</c:f>
              <c:numCache>
                <c:formatCode>_("$"* #,##0_);_("$"* \(#,##0\);_("$"* "-"??_);_(@_)</c:formatCode>
                <c:ptCount val="4"/>
                <c:pt idx="0">
                  <c:v>1.1719982E7</c:v>
                </c:pt>
                <c:pt idx="1">
                  <c:v>4.296323E6</c:v>
                </c:pt>
                <c:pt idx="2">
                  <c:v>664560.0</c:v>
                </c:pt>
                <c:pt idx="3">
                  <c:v>205746.0</c:v>
                </c:pt>
              </c:numCache>
            </c:numRef>
          </c:val>
          <c:extLst xmlns:c16r2="http://schemas.microsoft.com/office/drawing/2015/06/chart">
            <c:ext xmlns:c16="http://schemas.microsoft.com/office/drawing/2014/chart" uri="{C3380CC4-5D6E-409C-BE32-E72D297353CC}">
              <c16:uniqueId val="{00000004-5B7A-4778-900B-635D4F929F8C}"/>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343CD27E-D41C-462C-B709-B8AA66D6A5FF}" type="datetimeFigureOut">
              <a:rPr lang="en-US" smtClean="0"/>
              <a:t>8/9/17</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B7615B2E-54DC-4F3B-B85E-F9D4A518EABE}" type="slidenum">
              <a:rPr lang="en-US" smtClean="0"/>
              <a:t>‹#›</a:t>
            </a:fld>
            <a:endParaRPr lang="en-US"/>
          </a:p>
        </p:txBody>
      </p:sp>
    </p:spTree>
    <p:extLst>
      <p:ext uri="{BB962C8B-B14F-4D97-AF65-F5344CB8AC3E}">
        <p14:creationId xmlns:p14="http://schemas.microsoft.com/office/powerpoint/2010/main" val="942612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0328D45-CD78-E946-97C3-593DC6155472}" type="datetimeFigureOut">
              <a:rPr lang="en-US" smtClean="0"/>
              <a:t>8/9/17</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FF362D4-5DD5-1441-A093-8EF5773AF7CF}" type="slidenum">
              <a:rPr lang="en-US" smtClean="0"/>
              <a:t>‹#›</a:t>
            </a:fld>
            <a:endParaRPr lang="en-US" dirty="0"/>
          </a:p>
        </p:txBody>
      </p:sp>
    </p:spTree>
    <p:extLst>
      <p:ext uri="{BB962C8B-B14F-4D97-AF65-F5344CB8AC3E}">
        <p14:creationId xmlns:p14="http://schemas.microsoft.com/office/powerpoint/2010/main" val="54318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0</a:t>
            </a:fld>
            <a:endParaRPr lang="en-US" dirty="0"/>
          </a:p>
        </p:txBody>
      </p:sp>
    </p:spTree>
    <p:extLst>
      <p:ext uri="{BB962C8B-B14F-4D97-AF65-F5344CB8AC3E}">
        <p14:creationId xmlns:p14="http://schemas.microsoft.com/office/powerpoint/2010/main" val="4203373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IEL - IEEE/IET Electronic Library </a:t>
            </a:r>
          </a:p>
          <a:p>
            <a:r>
              <a:rPr lang="en-US" dirty="0" smtClean="0"/>
              <a:t>ASPP - IEEE All-Society Periodicals Package</a:t>
            </a:r>
          </a:p>
          <a:p>
            <a:r>
              <a:rPr lang="en-US" dirty="0" smtClean="0"/>
              <a:t>NM Sub – Nonmember subscriptions </a:t>
            </a:r>
          </a:p>
          <a:p>
            <a:r>
              <a:rPr lang="en-US" dirty="0" smtClean="0"/>
              <a:t>IQ+ - </a:t>
            </a:r>
            <a:r>
              <a:rPr lang="en-US" dirty="0" err="1" smtClean="0"/>
              <a:t>InnovationQ</a:t>
            </a:r>
            <a:r>
              <a:rPr lang="en-US" dirty="0" smtClean="0"/>
              <a:t> Plus </a:t>
            </a:r>
          </a:p>
          <a:p>
            <a:r>
              <a:rPr lang="en-US" dirty="0" smtClean="0"/>
              <a:t>POP All - IEEE Proceedings Order Plans</a:t>
            </a:r>
          </a:p>
          <a:p>
            <a:r>
              <a:rPr lang="en-US" dirty="0" smtClean="0"/>
              <a:t>SMPTE - Society of Motion Picture and Television Engineers</a:t>
            </a:r>
          </a:p>
          <a:p>
            <a:r>
              <a:rPr lang="en-US" dirty="0" smtClean="0"/>
              <a:t>M&amp;C - Morgan &amp; Claypool</a:t>
            </a:r>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11</a:t>
            </a:fld>
            <a:endParaRPr lang="en-US" dirty="0"/>
          </a:p>
        </p:txBody>
      </p:sp>
    </p:spTree>
    <p:extLst>
      <p:ext uri="{BB962C8B-B14F-4D97-AF65-F5344CB8AC3E}">
        <p14:creationId xmlns:p14="http://schemas.microsoft.com/office/powerpoint/2010/main" val="2023609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new product designed for professionals working in the patent space, IQ+, has gotten exceptional traction in South Korea partly because of a very committed long time sales dealer. </a:t>
            </a:r>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12</a:t>
            </a:fld>
            <a:endParaRPr lang="en-US" dirty="0"/>
          </a:p>
        </p:txBody>
      </p:sp>
    </p:spTree>
    <p:extLst>
      <p:ext uri="{BB962C8B-B14F-4D97-AF65-F5344CB8AC3E}">
        <p14:creationId xmlns:p14="http://schemas.microsoft.com/office/powerpoint/2010/main" val="902211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India is the third largest market for IEEE IP products, following North America and China, with $16 million in sales forecast for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DRDO</a:t>
            </a:r>
            <a:r>
              <a:rPr lang="en-US" baseline="0" dirty="0" smtClean="0"/>
              <a:t> - </a:t>
            </a:r>
            <a:r>
              <a:rPr lang="en-US" baseline="0" dirty="0" err="1" smtClean="0"/>
              <a:t>Defence</a:t>
            </a:r>
            <a:r>
              <a:rPr lang="en-US" baseline="0" dirty="0" smtClean="0"/>
              <a:t> Research and Development </a:t>
            </a:r>
            <a:r>
              <a:rPr lang="en-US" baseline="0" dirty="0" err="1" smtClean="0"/>
              <a:t>Organisation</a:t>
            </a:r>
            <a:r>
              <a:rPr lang="en-U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ERNET -  National Research and Education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CSIR - Council of Scientific and Industrial Research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ISRO - Indian Space Research </a:t>
            </a:r>
            <a:r>
              <a:rPr lang="en-US" baseline="0" dirty="0" err="1" smtClean="0"/>
              <a:t>Organisation</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BARC - </a:t>
            </a:r>
            <a:r>
              <a:rPr lang="en-US" baseline="0" dirty="0" err="1" smtClean="0"/>
              <a:t>Bhabha</a:t>
            </a:r>
            <a:r>
              <a:rPr lang="en-US" baseline="0" dirty="0" smtClean="0"/>
              <a:t> Atomic Research Centre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b="1" u="sng" baseline="0" dirty="0" smtClean="0"/>
          </a:p>
        </p:txBody>
      </p:sp>
      <p:sp>
        <p:nvSpPr>
          <p:cNvPr id="4" name="Slide Number Placeholder 3"/>
          <p:cNvSpPr>
            <a:spLocks noGrp="1"/>
          </p:cNvSpPr>
          <p:nvPr>
            <p:ph type="sldNum" sz="quarter" idx="10"/>
          </p:nvPr>
        </p:nvSpPr>
        <p:spPr/>
        <p:txBody>
          <a:bodyPr/>
          <a:lstStyle/>
          <a:p>
            <a:fld id="{DFF362D4-5DD5-1441-A093-8EF5773AF7CF}" type="slidenum">
              <a:rPr lang="en-US" smtClean="0"/>
              <a:t>13</a:t>
            </a:fld>
            <a:endParaRPr lang="en-US" dirty="0"/>
          </a:p>
        </p:txBody>
      </p:sp>
    </p:spTree>
    <p:extLst>
      <p:ext uri="{BB962C8B-B14F-4D97-AF65-F5344CB8AC3E}">
        <p14:creationId xmlns:p14="http://schemas.microsoft.com/office/powerpoint/2010/main" val="1357873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IEL - IEEE/IET Electronic Library </a:t>
            </a:r>
          </a:p>
          <a:p>
            <a:r>
              <a:rPr lang="en-US" dirty="0" smtClean="0"/>
              <a:t>ASPP - IEEE All-Society Periodicals Package</a:t>
            </a:r>
          </a:p>
          <a:p>
            <a:r>
              <a:rPr lang="en-US" dirty="0" smtClean="0"/>
              <a:t>NM Sub – Nonmember subscriptions </a:t>
            </a:r>
          </a:p>
          <a:p>
            <a:r>
              <a:rPr lang="en-US" dirty="0" smtClean="0"/>
              <a:t>IQ+ - </a:t>
            </a:r>
            <a:r>
              <a:rPr lang="en-US" dirty="0" err="1" smtClean="0"/>
              <a:t>InnovationQ</a:t>
            </a:r>
            <a:r>
              <a:rPr lang="en-US" dirty="0" smtClean="0"/>
              <a:t> Plus </a:t>
            </a:r>
          </a:p>
          <a:p>
            <a:r>
              <a:rPr lang="en-US" dirty="0" smtClean="0"/>
              <a:t>POP All - IEEE Proceedings Order Plans</a:t>
            </a:r>
          </a:p>
          <a:p>
            <a:r>
              <a:rPr lang="en-US" dirty="0" smtClean="0"/>
              <a:t>SMPTE - Society of Motion Picture and Television Engineers</a:t>
            </a:r>
          </a:p>
          <a:p>
            <a:r>
              <a:rPr lang="en-US" dirty="0" smtClean="0"/>
              <a:t>M&amp;C - Morgan &amp; Claypool</a:t>
            </a:r>
          </a:p>
          <a:p>
            <a:r>
              <a:rPr lang="en-US" dirty="0" smtClean="0"/>
              <a:t>CWG – Corporate Workgroup </a:t>
            </a:r>
          </a:p>
          <a:p>
            <a:r>
              <a:rPr lang="en-US" dirty="0" smtClean="0"/>
              <a:t>JLP - </a:t>
            </a:r>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14</a:t>
            </a:fld>
            <a:endParaRPr lang="en-US" dirty="0"/>
          </a:p>
        </p:txBody>
      </p:sp>
    </p:spTree>
    <p:extLst>
      <p:ext uri="{BB962C8B-B14F-4D97-AF65-F5344CB8AC3E}">
        <p14:creationId xmlns:p14="http://schemas.microsoft.com/office/powerpoint/2010/main" val="1330193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India has been a very challenging market in recent years.  The strong dollar, a new tax on IP products, and a decline in the number of engineering schools has caused a decline in academic revenue.  To better manage the challenges we have contracted with a new sales dealer, EBSCO India, who began in mid - 2017.  The initial signs are promising.  Overall revenue is projected to increase modestly over 2016. </a:t>
            </a:r>
          </a:p>
          <a:p>
            <a:endParaRPr lang="en-US" dirty="0" smtClean="0"/>
          </a:p>
          <a:p>
            <a:r>
              <a:rPr lang="en-US" dirty="0" smtClean="0"/>
              <a:t>IEEE MSD and the IEEE Computer Society are working jointly with the new dealer to maximize revenue and minimize channel conflict. </a:t>
            </a:r>
          </a:p>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15</a:t>
            </a:fld>
            <a:endParaRPr lang="en-US" dirty="0"/>
          </a:p>
        </p:txBody>
      </p:sp>
    </p:spTree>
    <p:extLst>
      <p:ext uri="{BB962C8B-B14F-4D97-AF65-F5344CB8AC3E}">
        <p14:creationId xmlns:p14="http://schemas.microsoft.com/office/powerpoint/2010/main" val="1965092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16</a:t>
            </a:fld>
            <a:endParaRPr lang="en-US" dirty="0"/>
          </a:p>
        </p:txBody>
      </p:sp>
    </p:spTree>
    <p:extLst>
      <p:ext uri="{BB962C8B-B14F-4D97-AF65-F5344CB8AC3E}">
        <p14:creationId xmlns:p14="http://schemas.microsoft.com/office/powerpoint/2010/main" val="3580968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IEEE maintains a healthy and reliable consortium in Pakistan.  In partnership with our sales dealer, we help run an annual quiz for all students at subscribing universities.  The quiz raises awareness and drives usage of IEEE Xplore, thus supporting subscription renewals. </a:t>
            </a:r>
          </a:p>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17</a:t>
            </a:fld>
            <a:endParaRPr lang="en-US" dirty="0"/>
          </a:p>
        </p:txBody>
      </p:sp>
    </p:spTree>
    <p:extLst>
      <p:ext uri="{BB962C8B-B14F-4D97-AF65-F5344CB8AC3E}">
        <p14:creationId xmlns:p14="http://schemas.microsoft.com/office/powerpoint/2010/main" val="2422676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19</a:t>
            </a:fld>
            <a:endParaRPr lang="en-US" dirty="0"/>
          </a:p>
        </p:txBody>
      </p:sp>
    </p:spTree>
    <p:extLst>
      <p:ext uri="{BB962C8B-B14F-4D97-AF65-F5344CB8AC3E}">
        <p14:creationId xmlns:p14="http://schemas.microsoft.com/office/powerpoint/2010/main" val="411375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April 2016, IEEE acquired GlobalSpec, a leading source of news, data and analytics for the global engineering and technical community including the widely known brand name platform Engineering360. </a:t>
            </a:r>
          </a:p>
          <a:p>
            <a:endParaRPr lang="en-US" dirty="0" smtClean="0"/>
          </a:p>
          <a:p>
            <a:r>
              <a:rPr lang="en-US" dirty="0" smtClean="0"/>
              <a:t>Engineering360 is the trusted and largest online destination for engineers and technical professionals.  Industry-leading editorial team that creates original, insightful, and timely content that drives traffic and audience engagement </a:t>
            </a:r>
          </a:p>
          <a:p>
            <a:endParaRPr lang="en-US" dirty="0" smtClean="0"/>
          </a:p>
          <a:p>
            <a:r>
              <a:rPr lang="en-US" dirty="0" smtClean="0"/>
              <a:t>Provides advertisers with a multi-media marketing platform to access and engage directly with the engineering community:</a:t>
            </a:r>
          </a:p>
          <a:p>
            <a:r>
              <a:rPr lang="en-US" dirty="0" smtClean="0"/>
              <a:t>Display ads</a:t>
            </a:r>
          </a:p>
          <a:p>
            <a:r>
              <a:rPr lang="en-US" dirty="0" smtClean="0"/>
              <a:t>Webinars</a:t>
            </a:r>
          </a:p>
          <a:p>
            <a:r>
              <a:rPr lang="en-US" dirty="0" smtClean="0"/>
              <a:t>Banners</a:t>
            </a:r>
          </a:p>
          <a:p>
            <a:r>
              <a:rPr lang="en-US" dirty="0" smtClean="0"/>
              <a:t>Industrial ad network</a:t>
            </a:r>
          </a:p>
          <a:p>
            <a:r>
              <a:rPr lang="en-US" dirty="0" smtClean="0"/>
              <a:t>Sponsorship</a:t>
            </a:r>
          </a:p>
          <a:p>
            <a:r>
              <a:rPr lang="en-US" dirty="0" smtClean="0"/>
              <a:t>Content marketing</a:t>
            </a:r>
          </a:p>
          <a:p>
            <a:endParaRPr lang="en-US" dirty="0" smtClean="0"/>
          </a:p>
          <a:p>
            <a:r>
              <a:rPr lang="en-US" dirty="0" smtClean="0"/>
              <a:t>The new for-profit subsidiary of IEEE has been renamed IEEE GlobalSpec, Inc. and will significantly complement IEEE’s already broad offerings for engineers as well as its emerging position in research analytics, further fueling the organization’s value to industry through its business-oriented, content rich marketing platforms. </a:t>
            </a:r>
          </a:p>
          <a:p>
            <a:endParaRPr lang="en-US" dirty="0" smtClean="0"/>
          </a:p>
          <a:p>
            <a:r>
              <a:rPr lang="en-US" dirty="0" smtClean="0"/>
              <a:t>IEEE GlobalSpec At-A-Glance:</a:t>
            </a:r>
          </a:p>
          <a:p>
            <a:r>
              <a:rPr lang="en-US" dirty="0" smtClean="0"/>
              <a:t>-More than 8 million registered users</a:t>
            </a:r>
          </a:p>
          <a:p>
            <a:r>
              <a:rPr lang="en-US" dirty="0" smtClean="0"/>
              <a:t>-95 million technical documents</a:t>
            </a:r>
          </a:p>
          <a:p>
            <a:r>
              <a:rPr lang="en-US" dirty="0" smtClean="0"/>
              <a:t>-200+ million datasheets</a:t>
            </a:r>
          </a:p>
          <a:p>
            <a:r>
              <a:rPr lang="en-US" dirty="0" smtClean="0"/>
              <a:t>-220 million indexed technical webpages</a:t>
            </a:r>
          </a:p>
          <a:p>
            <a:r>
              <a:rPr lang="en-US" dirty="0" smtClean="0"/>
              <a:t>-1,100+ annual newsletter editions</a:t>
            </a:r>
          </a:p>
          <a:p>
            <a:r>
              <a:rPr lang="en-US" dirty="0" smtClean="0"/>
              <a:t>-200,000+ suppliers</a:t>
            </a:r>
          </a:p>
          <a:p>
            <a:r>
              <a:rPr lang="en-US" dirty="0" smtClean="0"/>
              <a:t>-82,000 product announcements</a:t>
            </a:r>
          </a:p>
          <a:p>
            <a:r>
              <a:rPr lang="en-US" dirty="0" smtClean="0"/>
              <a:t>-63,000 digitized catalogs</a:t>
            </a:r>
          </a:p>
          <a:p>
            <a:r>
              <a:rPr lang="en-US" dirty="0" smtClean="0"/>
              <a:t>-835 specification guides</a:t>
            </a:r>
          </a:p>
          <a:p>
            <a:endParaRPr lang="en-US" dirty="0"/>
          </a:p>
        </p:txBody>
      </p:sp>
      <p:sp>
        <p:nvSpPr>
          <p:cNvPr id="4" name="Slide Number Placeholder 3"/>
          <p:cNvSpPr>
            <a:spLocks noGrp="1"/>
          </p:cNvSpPr>
          <p:nvPr>
            <p:ph type="sldNum" sz="quarter" idx="10"/>
          </p:nvPr>
        </p:nvSpPr>
        <p:spPr/>
        <p:txBody>
          <a:bodyPr/>
          <a:lstStyle/>
          <a:p>
            <a:fld id="{CC5FE348-1657-4C97-BEDC-74C73B5E1B34}"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484118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21</a:t>
            </a:fld>
            <a:endParaRPr lang="en-US" dirty="0"/>
          </a:p>
        </p:txBody>
      </p:sp>
    </p:spTree>
    <p:extLst>
      <p:ext uri="{BB962C8B-B14F-4D97-AF65-F5344CB8AC3E}">
        <p14:creationId xmlns:p14="http://schemas.microsoft.com/office/powerpoint/2010/main" val="611931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3</a:t>
            </a:fld>
            <a:endParaRPr lang="en-US" dirty="0"/>
          </a:p>
        </p:txBody>
      </p:sp>
    </p:spTree>
    <p:extLst>
      <p:ext uri="{BB962C8B-B14F-4D97-AF65-F5344CB8AC3E}">
        <p14:creationId xmlns:p14="http://schemas.microsoft.com/office/powerpoint/2010/main" val="226488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22</a:t>
            </a:fld>
            <a:endParaRPr lang="en-US" dirty="0"/>
          </a:p>
        </p:txBody>
      </p:sp>
    </p:spTree>
    <p:extLst>
      <p:ext uri="{BB962C8B-B14F-4D97-AF65-F5344CB8AC3E}">
        <p14:creationId xmlns:p14="http://schemas.microsoft.com/office/powerpoint/2010/main" val="3184394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23</a:t>
            </a:fld>
            <a:endParaRPr lang="en-US" dirty="0"/>
          </a:p>
        </p:txBody>
      </p:sp>
    </p:spTree>
    <p:extLst>
      <p:ext uri="{BB962C8B-B14F-4D97-AF65-F5344CB8AC3E}">
        <p14:creationId xmlns:p14="http://schemas.microsoft.com/office/powerpoint/2010/main" val="3245163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24</a:t>
            </a:fld>
            <a:endParaRPr lang="en-US" dirty="0"/>
          </a:p>
        </p:txBody>
      </p:sp>
    </p:spTree>
    <p:extLst>
      <p:ext uri="{BB962C8B-B14F-4D97-AF65-F5344CB8AC3E}">
        <p14:creationId xmlns:p14="http://schemas.microsoft.com/office/powerpoint/2010/main" val="1473505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25</a:t>
            </a:fld>
            <a:endParaRPr lang="en-US" dirty="0"/>
          </a:p>
        </p:txBody>
      </p:sp>
    </p:spTree>
    <p:extLst>
      <p:ext uri="{BB962C8B-B14F-4D97-AF65-F5344CB8AC3E}">
        <p14:creationId xmlns:p14="http://schemas.microsoft.com/office/powerpoint/2010/main" val="1872399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26</a:t>
            </a:fld>
            <a:endParaRPr lang="en-US" dirty="0"/>
          </a:p>
        </p:txBody>
      </p:sp>
    </p:spTree>
    <p:extLst>
      <p:ext uri="{BB962C8B-B14F-4D97-AF65-F5344CB8AC3E}">
        <p14:creationId xmlns:p14="http://schemas.microsoft.com/office/powerpoint/2010/main" val="1901949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Providing the local engineering community with skills to advance their careers and expose their technology discoveries through publication in peer-reviewed scholarly journals </a:t>
            </a:r>
          </a:p>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27</a:t>
            </a:fld>
            <a:endParaRPr lang="en-US" dirty="0"/>
          </a:p>
        </p:txBody>
      </p:sp>
    </p:spTree>
    <p:extLst>
      <p:ext uri="{BB962C8B-B14F-4D97-AF65-F5344CB8AC3E}">
        <p14:creationId xmlns:p14="http://schemas.microsoft.com/office/powerpoint/2010/main" val="3307147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28</a:t>
            </a:fld>
            <a:endParaRPr lang="en-US" dirty="0"/>
          </a:p>
        </p:txBody>
      </p:sp>
    </p:spTree>
    <p:extLst>
      <p:ext uri="{BB962C8B-B14F-4D97-AF65-F5344CB8AC3E}">
        <p14:creationId xmlns:p14="http://schemas.microsoft.com/office/powerpoint/2010/main" val="972213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30</a:t>
            </a:fld>
            <a:endParaRPr lang="en-US" dirty="0"/>
          </a:p>
        </p:txBody>
      </p:sp>
    </p:spTree>
    <p:extLst>
      <p:ext uri="{BB962C8B-B14F-4D97-AF65-F5344CB8AC3E}">
        <p14:creationId xmlns:p14="http://schemas.microsoft.com/office/powerpoint/2010/main" val="258110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powering villages with solar cells, to developing mobile devices for better healthcare screening, to connecting rural schools with technology…EPICS in IEEE enables IEEE volunteers and students to make a real difference in the lives of people in their communities around the world.</a:t>
            </a:r>
          </a:p>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32</a:t>
            </a:fld>
            <a:endParaRPr lang="en-US" dirty="0"/>
          </a:p>
        </p:txBody>
      </p:sp>
    </p:spTree>
    <p:extLst>
      <p:ext uri="{BB962C8B-B14F-4D97-AF65-F5344CB8AC3E}">
        <p14:creationId xmlns:p14="http://schemas.microsoft.com/office/powerpoint/2010/main" val="2723192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33</a:t>
            </a:fld>
            <a:endParaRPr lang="en-US" dirty="0"/>
          </a:p>
        </p:txBody>
      </p:sp>
    </p:spTree>
    <p:extLst>
      <p:ext uri="{BB962C8B-B14F-4D97-AF65-F5344CB8AC3E}">
        <p14:creationId xmlns:p14="http://schemas.microsoft.com/office/powerpoint/2010/main" val="1542748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Japan, 33% of sales come from corporations.  This is the highest proportion of corporate business in Asia and the highest proportion worldwide outside of North America.</a:t>
            </a:r>
            <a:endParaRPr lang="en-US" b="1" u="sng" baseline="0" dirty="0" smtClean="0"/>
          </a:p>
        </p:txBody>
      </p:sp>
      <p:sp>
        <p:nvSpPr>
          <p:cNvPr id="4" name="Slide Number Placeholder 3"/>
          <p:cNvSpPr>
            <a:spLocks noGrp="1"/>
          </p:cNvSpPr>
          <p:nvPr>
            <p:ph type="sldNum" sz="quarter" idx="10"/>
          </p:nvPr>
        </p:nvSpPr>
        <p:spPr/>
        <p:txBody>
          <a:bodyPr/>
          <a:lstStyle/>
          <a:p>
            <a:fld id="{DFF362D4-5DD5-1441-A093-8EF5773AF7CF}" type="slidenum">
              <a:rPr lang="en-US" smtClean="0"/>
              <a:t>4</a:t>
            </a:fld>
            <a:endParaRPr lang="en-US" dirty="0"/>
          </a:p>
        </p:txBody>
      </p:sp>
    </p:spTree>
    <p:extLst>
      <p:ext uri="{BB962C8B-B14F-4D97-AF65-F5344CB8AC3E}">
        <p14:creationId xmlns:p14="http://schemas.microsoft.com/office/powerpoint/2010/main" val="405860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34</a:t>
            </a:fld>
            <a:endParaRPr lang="en-US"/>
          </a:p>
        </p:txBody>
      </p:sp>
    </p:spTree>
    <p:extLst>
      <p:ext uri="{BB962C8B-B14F-4D97-AF65-F5344CB8AC3E}">
        <p14:creationId xmlns:p14="http://schemas.microsoft.com/office/powerpoint/2010/main" val="3060896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35</a:t>
            </a:fld>
            <a:endParaRPr lang="en-US" dirty="0"/>
          </a:p>
        </p:txBody>
      </p:sp>
    </p:spTree>
    <p:extLst>
      <p:ext uri="{BB962C8B-B14F-4D97-AF65-F5344CB8AC3E}">
        <p14:creationId xmlns:p14="http://schemas.microsoft.com/office/powerpoint/2010/main" val="1417303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Approximately three-quarters of sales come from IEL subscriptions.  The remainder comes from a mix of IEEE and third party subscriptions. </a:t>
            </a:r>
          </a:p>
          <a:p>
            <a:endParaRPr lang="en-US" dirty="0" smtClean="0"/>
          </a:p>
          <a:p>
            <a:r>
              <a:rPr lang="en-US" dirty="0" smtClean="0"/>
              <a:t>IEL -</a:t>
            </a:r>
            <a:r>
              <a:rPr lang="en-US" baseline="0" dirty="0" smtClean="0"/>
              <a:t> </a:t>
            </a:r>
            <a:r>
              <a:rPr lang="en-US" dirty="0" smtClean="0"/>
              <a:t>IEEE/IET Electronic Library </a:t>
            </a:r>
          </a:p>
          <a:p>
            <a:r>
              <a:rPr lang="en-US" dirty="0" smtClean="0"/>
              <a:t>ASPP -</a:t>
            </a:r>
            <a:r>
              <a:rPr lang="en-US" baseline="0" dirty="0" smtClean="0"/>
              <a:t> </a:t>
            </a:r>
            <a:r>
              <a:rPr lang="en-US" dirty="0" smtClean="0"/>
              <a:t>IEEE All-Society Periodicals Package</a:t>
            </a:r>
          </a:p>
          <a:p>
            <a:r>
              <a:rPr lang="en-US" dirty="0" smtClean="0"/>
              <a:t>ENT - Enterprise </a:t>
            </a:r>
          </a:p>
          <a:p>
            <a:r>
              <a:rPr lang="en-US" dirty="0" smtClean="0"/>
              <a:t>NM Sub – Nonmember subscriptions </a:t>
            </a:r>
          </a:p>
          <a:p>
            <a:r>
              <a:rPr lang="en-US" dirty="0" smtClean="0"/>
              <a:t>POP All - IEEE Proceedings Order Plans</a:t>
            </a:r>
          </a:p>
          <a:p>
            <a:r>
              <a:rPr lang="en-US" dirty="0" smtClean="0"/>
              <a:t>SMPTE</a:t>
            </a:r>
            <a:r>
              <a:rPr lang="en-US" baseline="0" dirty="0" smtClean="0"/>
              <a:t> - </a:t>
            </a:r>
            <a:r>
              <a:rPr lang="en-US" dirty="0" smtClean="0"/>
              <a:t>Society of Motion Picture and Television Engineers</a:t>
            </a:r>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5</a:t>
            </a:fld>
            <a:endParaRPr lang="en-US" dirty="0"/>
          </a:p>
        </p:txBody>
      </p:sp>
    </p:spTree>
    <p:extLst>
      <p:ext uri="{BB962C8B-B14F-4D97-AF65-F5344CB8AC3E}">
        <p14:creationId xmlns:p14="http://schemas.microsoft.com/office/powerpoint/2010/main" val="2774360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the economy has been weak for the past decade, we have significant 2017 opportunity and have already secured $250,000 in new business year-to-date and forecast 5.9% growth in 2017</a:t>
            </a:r>
          </a:p>
          <a:p>
            <a:r>
              <a:rPr lang="en-US" dirty="0" smtClean="0"/>
              <a:t>FANUC  and NEC are</a:t>
            </a:r>
            <a:r>
              <a:rPr lang="en-US" baseline="0" dirty="0" smtClean="0"/>
              <a:t> both </a:t>
            </a:r>
            <a:r>
              <a:rPr lang="en-US" dirty="0" smtClean="0"/>
              <a:t>as is names of Japanese</a:t>
            </a:r>
            <a:r>
              <a:rPr lang="en-US" baseline="0" dirty="0" smtClean="0"/>
              <a:t> company, not acronyms. </a:t>
            </a:r>
          </a:p>
          <a:p>
            <a:endParaRPr lang="en-US" baseline="0" dirty="0" smtClean="0"/>
          </a:p>
          <a:p>
            <a:r>
              <a:rPr lang="en-US" baseline="0" dirty="0" smtClean="0"/>
              <a:t>IQ+ - </a:t>
            </a:r>
            <a:r>
              <a:rPr lang="en-US" baseline="0" dirty="0" err="1" smtClean="0"/>
              <a:t>InnovationQ</a:t>
            </a:r>
            <a:r>
              <a:rPr lang="en-US" baseline="0" dirty="0" smtClean="0"/>
              <a:t> Plus </a:t>
            </a:r>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6</a:t>
            </a:fld>
            <a:endParaRPr lang="en-US" dirty="0"/>
          </a:p>
        </p:txBody>
      </p:sp>
    </p:spTree>
    <p:extLst>
      <p:ext uri="{BB962C8B-B14F-4D97-AF65-F5344CB8AC3E}">
        <p14:creationId xmlns:p14="http://schemas.microsoft.com/office/powerpoint/2010/main" val="610212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Corporations generate just 4% of sales in China. Government institutions generate 15% of sales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endParaRPr lang="en-US" b="1" u="sng" dirty="0" smtClean="0"/>
          </a:p>
          <a:p>
            <a:endParaRPr lang="en-US" b="1" u="sng" dirty="0" smtClean="0"/>
          </a:p>
          <a:p>
            <a:r>
              <a:rPr lang="en-US" b="1" u="sng" dirty="0" smtClean="0"/>
              <a:t>List</a:t>
            </a:r>
            <a:r>
              <a:rPr lang="en-US" b="1" u="sng" baseline="0" dirty="0" smtClean="0"/>
              <a:t> of Corporates </a:t>
            </a:r>
          </a:p>
          <a:p>
            <a:r>
              <a:rPr lang="en-US" sz="1200" kern="1200" dirty="0" smtClean="0">
                <a:solidFill>
                  <a:schemeClr val="tx1"/>
                </a:solidFill>
                <a:effectLst/>
                <a:latin typeface="+mn-lt"/>
                <a:ea typeface="+mn-ea"/>
                <a:cs typeface="+mn-cs"/>
              </a:rPr>
              <a:t>CRRC Industrial Institute Co, Ltd.</a:t>
            </a:r>
          </a:p>
          <a:p>
            <a:r>
              <a:rPr lang="en-US" sz="1200" kern="1200" dirty="0" smtClean="0">
                <a:solidFill>
                  <a:schemeClr val="tx1"/>
                </a:solidFill>
                <a:effectLst/>
                <a:latin typeface="+mn-lt"/>
                <a:ea typeface="+mn-ea"/>
                <a:cs typeface="+mn-cs"/>
              </a:rPr>
              <a:t>Fujian Star Net Communication Co Ltd</a:t>
            </a:r>
          </a:p>
          <a:p>
            <a:r>
              <a:rPr lang="en-US" sz="1200" kern="1200" dirty="0" smtClean="0">
                <a:solidFill>
                  <a:schemeClr val="tx1"/>
                </a:solidFill>
                <a:effectLst/>
                <a:latin typeface="+mn-lt"/>
                <a:ea typeface="+mn-ea"/>
                <a:cs typeface="+mn-cs"/>
              </a:rPr>
              <a:t>Huawei Technologies Co Ltd IP Dept</a:t>
            </a:r>
          </a:p>
          <a:p>
            <a:r>
              <a:rPr lang="en-US" sz="1200" kern="1200" dirty="0" smtClean="0">
                <a:solidFill>
                  <a:schemeClr val="tx1"/>
                </a:solidFill>
                <a:effectLst/>
                <a:latin typeface="+mn-lt"/>
                <a:ea typeface="+mn-ea"/>
                <a:cs typeface="+mn-cs"/>
              </a:rPr>
              <a:t>North China Grid Co Ltd</a:t>
            </a:r>
          </a:p>
          <a:p>
            <a:r>
              <a:rPr lang="en-US" sz="1200" kern="1200" dirty="0" smtClean="0">
                <a:solidFill>
                  <a:schemeClr val="tx1"/>
                </a:solidFill>
                <a:effectLst/>
                <a:latin typeface="+mn-lt"/>
                <a:ea typeface="+mn-ea"/>
                <a:cs typeface="+mn-cs"/>
              </a:rPr>
              <a:t>Renesas Semiconductor Design (Beijing) Co., Ltd.</a:t>
            </a:r>
          </a:p>
          <a:p>
            <a:r>
              <a:rPr lang="en-US" sz="1200" kern="1200" dirty="0" smtClean="0">
                <a:solidFill>
                  <a:schemeClr val="tx1"/>
                </a:solidFill>
                <a:effectLst/>
                <a:latin typeface="+mn-lt"/>
                <a:ea typeface="+mn-ea"/>
                <a:cs typeface="+mn-cs"/>
              </a:rPr>
              <a:t>Semiconductor Manufacturing Intl Corp (Smics)</a:t>
            </a:r>
          </a:p>
          <a:p>
            <a:r>
              <a:rPr lang="en-US" sz="1200" kern="1200" dirty="0" smtClean="0">
                <a:solidFill>
                  <a:schemeClr val="tx1"/>
                </a:solidFill>
                <a:effectLst/>
                <a:latin typeface="+mn-lt"/>
                <a:ea typeface="+mn-ea"/>
                <a:cs typeface="+mn-cs"/>
              </a:rPr>
              <a:t>Shanghai Electric Group Co.,Ltd. Central Academe</a:t>
            </a:r>
          </a:p>
          <a:p>
            <a:r>
              <a:rPr lang="en-US" sz="1200" kern="1200" dirty="0" smtClean="0">
                <a:solidFill>
                  <a:schemeClr val="tx1"/>
                </a:solidFill>
                <a:effectLst/>
                <a:latin typeface="+mn-lt"/>
                <a:ea typeface="+mn-ea"/>
                <a:cs typeface="+mn-cs"/>
              </a:rPr>
              <a:t>Shenzhen Gigalight Technology CO., LTD</a:t>
            </a:r>
          </a:p>
          <a:p>
            <a:r>
              <a:rPr lang="en-US" sz="1200" kern="1200" dirty="0" smtClean="0">
                <a:solidFill>
                  <a:schemeClr val="tx1"/>
                </a:solidFill>
                <a:effectLst/>
                <a:latin typeface="+mn-lt"/>
                <a:ea typeface="+mn-ea"/>
                <a:cs typeface="+mn-cs"/>
              </a:rPr>
              <a:t>Spreadtrum Communications</a:t>
            </a:r>
          </a:p>
          <a:p>
            <a:r>
              <a:rPr lang="en-US" sz="1200" kern="1200" dirty="0" smtClean="0">
                <a:solidFill>
                  <a:schemeClr val="tx1"/>
                </a:solidFill>
                <a:effectLst/>
                <a:latin typeface="+mn-lt"/>
                <a:ea typeface="+mn-ea"/>
                <a:cs typeface="+mn-cs"/>
              </a:rPr>
              <a:t>State Grid Electric Power Company Shandong</a:t>
            </a:r>
          </a:p>
          <a:p>
            <a:r>
              <a:rPr lang="en-US" sz="1200" kern="1200" dirty="0" smtClean="0">
                <a:solidFill>
                  <a:schemeClr val="tx1"/>
                </a:solidFill>
                <a:effectLst/>
                <a:latin typeface="+mn-lt"/>
                <a:ea typeface="+mn-ea"/>
                <a:cs typeface="+mn-cs"/>
              </a:rPr>
              <a:t>Tencent</a:t>
            </a:r>
          </a:p>
          <a:p>
            <a:r>
              <a:rPr lang="en-US" sz="1200" kern="1200" dirty="0" smtClean="0">
                <a:solidFill>
                  <a:schemeClr val="tx1"/>
                </a:solidFill>
                <a:effectLst/>
                <a:latin typeface="+mn-lt"/>
                <a:ea typeface="+mn-ea"/>
                <a:cs typeface="+mn-cs"/>
              </a:rPr>
              <a:t>Zhejiang Energy Group R&amp;D</a:t>
            </a:r>
          </a:p>
          <a:p>
            <a:r>
              <a:rPr lang="en-US" sz="1200" kern="1200" dirty="0" smtClean="0">
                <a:solidFill>
                  <a:schemeClr val="tx1"/>
                </a:solidFill>
                <a:effectLst/>
                <a:latin typeface="+mn-lt"/>
                <a:ea typeface="+mn-ea"/>
                <a:cs typeface="+mn-cs"/>
              </a:rPr>
              <a:t>Zte Corporation</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List</a:t>
            </a:r>
            <a:r>
              <a:rPr lang="en-US" b="1" u="sng" baseline="0" dirty="0" smtClean="0"/>
              <a:t> of Government</a:t>
            </a:r>
          </a:p>
          <a:p>
            <a:r>
              <a:rPr lang="en-US" sz="1200" kern="1200" dirty="0" smtClean="0">
                <a:solidFill>
                  <a:schemeClr val="tx1"/>
                </a:solidFill>
                <a:effectLst/>
                <a:latin typeface="+mn-lt"/>
                <a:ea typeface="+mn-ea"/>
                <a:cs typeface="+mn-cs"/>
              </a:rPr>
              <a:t>Academy of Mathematics &amp; Systems Science CAS</a:t>
            </a:r>
          </a:p>
          <a:p>
            <a:r>
              <a:rPr lang="en-US" sz="1200" kern="1200" dirty="0" smtClean="0">
                <a:solidFill>
                  <a:schemeClr val="tx1"/>
                </a:solidFill>
                <a:effectLst/>
                <a:latin typeface="+mn-lt"/>
                <a:ea typeface="+mn-ea"/>
                <a:cs typeface="+mn-cs"/>
              </a:rPr>
              <a:t>China Academy of Info &amp; Comm Tech</a:t>
            </a:r>
          </a:p>
          <a:p>
            <a:r>
              <a:rPr lang="en-US" sz="1200" kern="1200" dirty="0" smtClean="0">
                <a:solidFill>
                  <a:schemeClr val="tx1"/>
                </a:solidFill>
                <a:effectLst/>
                <a:latin typeface="+mn-lt"/>
                <a:ea typeface="+mn-ea"/>
                <a:cs typeface="+mn-cs"/>
              </a:rPr>
              <a:t>China Defense Sci &amp; Tech Information Center</a:t>
            </a:r>
          </a:p>
          <a:p>
            <a:r>
              <a:rPr lang="en-US" sz="1200" kern="1200" dirty="0" smtClean="0">
                <a:solidFill>
                  <a:schemeClr val="tx1"/>
                </a:solidFill>
                <a:effectLst/>
                <a:latin typeface="+mn-lt"/>
                <a:ea typeface="+mn-ea"/>
                <a:cs typeface="+mn-cs"/>
              </a:rPr>
              <a:t>China Electric Power Research Institute</a:t>
            </a:r>
          </a:p>
          <a:p>
            <a:r>
              <a:rPr lang="en-US" sz="1200" kern="1200" dirty="0" smtClean="0">
                <a:solidFill>
                  <a:schemeClr val="tx1"/>
                </a:solidFill>
                <a:effectLst/>
                <a:latin typeface="+mn-lt"/>
                <a:ea typeface="+mn-ea"/>
                <a:cs typeface="+mn-cs"/>
              </a:rPr>
              <a:t>Chinese Academy of Sciences - (CAS)</a:t>
            </a:r>
          </a:p>
          <a:p>
            <a:r>
              <a:rPr lang="en-US" sz="1200" kern="1200" dirty="0" smtClean="0">
                <a:solidFill>
                  <a:schemeClr val="tx1"/>
                </a:solidFill>
                <a:effectLst/>
                <a:latin typeface="+mn-lt"/>
                <a:ea typeface="+mn-ea"/>
                <a:cs typeface="+mn-cs"/>
              </a:rPr>
              <a:t>Inst For Sci-Tech Information Of China</a:t>
            </a:r>
          </a:p>
          <a:p>
            <a:r>
              <a:rPr lang="en-US" sz="1200" kern="1200" dirty="0" smtClean="0">
                <a:solidFill>
                  <a:schemeClr val="tx1"/>
                </a:solidFill>
                <a:effectLst/>
                <a:latin typeface="+mn-lt"/>
                <a:ea typeface="+mn-ea"/>
                <a:cs typeface="+mn-cs"/>
              </a:rPr>
              <a:t>Institute of Automation, CAS</a:t>
            </a:r>
          </a:p>
          <a:p>
            <a:r>
              <a:rPr lang="en-US" sz="1200" kern="1200" dirty="0" smtClean="0">
                <a:solidFill>
                  <a:schemeClr val="tx1"/>
                </a:solidFill>
                <a:effectLst/>
                <a:latin typeface="+mn-lt"/>
                <a:ea typeface="+mn-ea"/>
                <a:cs typeface="+mn-cs"/>
              </a:rPr>
              <a:t>Institute of Computing Technology</a:t>
            </a:r>
          </a:p>
          <a:p>
            <a:r>
              <a:rPr lang="en-US" sz="1200" kern="1200" dirty="0" smtClean="0">
                <a:solidFill>
                  <a:schemeClr val="tx1"/>
                </a:solidFill>
                <a:effectLst/>
                <a:latin typeface="+mn-lt"/>
                <a:ea typeface="+mn-ea"/>
                <a:cs typeface="+mn-cs"/>
              </a:rPr>
              <a:t>Institute of Information Engineering,CAS</a:t>
            </a:r>
          </a:p>
          <a:p>
            <a:r>
              <a:rPr lang="en-US" sz="1200" kern="1200" dirty="0" smtClean="0">
                <a:solidFill>
                  <a:schemeClr val="tx1"/>
                </a:solidFill>
                <a:effectLst/>
                <a:latin typeface="+mn-lt"/>
                <a:ea typeface="+mn-ea"/>
                <a:cs typeface="+mn-cs"/>
              </a:rPr>
              <a:t>Institute of Science &amp; Technology of China</a:t>
            </a:r>
          </a:p>
          <a:p>
            <a:r>
              <a:rPr lang="en-US" sz="1200" kern="1200" dirty="0" smtClean="0">
                <a:solidFill>
                  <a:schemeClr val="tx1"/>
                </a:solidFill>
                <a:effectLst/>
                <a:latin typeface="+mn-lt"/>
                <a:ea typeface="+mn-ea"/>
                <a:cs typeface="+mn-cs"/>
              </a:rPr>
              <a:t>Natl Library Of China (NLB)</a:t>
            </a:r>
          </a:p>
          <a:p>
            <a:r>
              <a:rPr lang="en-US" sz="1200" kern="1200" dirty="0" smtClean="0">
                <a:solidFill>
                  <a:schemeClr val="tx1"/>
                </a:solidFill>
                <a:effectLst/>
                <a:latin typeface="+mn-lt"/>
                <a:ea typeface="+mn-ea"/>
                <a:cs typeface="+mn-cs"/>
              </a:rPr>
              <a:t>Shanghai Advanced Research Institute</a:t>
            </a:r>
          </a:p>
          <a:p>
            <a:r>
              <a:rPr lang="en-US" sz="1200" kern="1200" dirty="0" smtClean="0">
                <a:solidFill>
                  <a:schemeClr val="tx1"/>
                </a:solidFill>
                <a:effectLst/>
                <a:latin typeface="+mn-lt"/>
                <a:ea typeface="+mn-ea"/>
                <a:cs typeface="+mn-cs"/>
              </a:rPr>
              <a:t>Shanghai Library</a:t>
            </a:r>
          </a:p>
          <a:p>
            <a:r>
              <a:rPr lang="en-US" sz="1200" kern="1200" dirty="0" smtClean="0">
                <a:solidFill>
                  <a:schemeClr val="tx1"/>
                </a:solidFill>
                <a:effectLst/>
                <a:latin typeface="+mn-lt"/>
                <a:ea typeface="+mn-ea"/>
                <a:cs typeface="+mn-cs"/>
              </a:rPr>
              <a:t>State Intellectual Property Office Of China (SIPO)</a:t>
            </a:r>
          </a:p>
          <a:p>
            <a:r>
              <a:rPr lang="en-US" sz="1200" kern="1200" dirty="0" smtClean="0">
                <a:solidFill>
                  <a:schemeClr val="tx1"/>
                </a:solidFill>
                <a:effectLst/>
                <a:latin typeface="+mn-lt"/>
                <a:ea typeface="+mn-ea"/>
                <a:cs typeface="+mn-cs"/>
              </a:rPr>
              <a:t>The Sci &amp; Tech Library of Guangdong Province</a:t>
            </a:r>
          </a:p>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7</a:t>
            </a:fld>
            <a:endParaRPr lang="en-US" dirty="0"/>
          </a:p>
        </p:txBody>
      </p:sp>
    </p:spTree>
    <p:extLst>
      <p:ext uri="{BB962C8B-B14F-4D97-AF65-F5344CB8AC3E}">
        <p14:creationId xmlns:p14="http://schemas.microsoft.com/office/powerpoint/2010/main" val="3316105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China generates more IP product revenue for the IEEE than any country outside the US. </a:t>
            </a:r>
          </a:p>
          <a:p>
            <a:r>
              <a:rPr lang="en-US" dirty="0" smtClean="0"/>
              <a:t>A whopping 97% of the revenue is China is derived from IEL subscriptions</a:t>
            </a:r>
          </a:p>
          <a:p>
            <a:endParaRPr lang="en-US" dirty="0" smtClean="0"/>
          </a:p>
          <a:p>
            <a:r>
              <a:rPr lang="en-US" dirty="0" smtClean="0"/>
              <a:t>IEL - IEEE/IET Electronic Library </a:t>
            </a:r>
          </a:p>
          <a:p>
            <a:r>
              <a:rPr lang="en-US" dirty="0" smtClean="0"/>
              <a:t>ENT - Enterprise </a:t>
            </a:r>
          </a:p>
          <a:p>
            <a:r>
              <a:rPr lang="en-US" dirty="0" smtClean="0"/>
              <a:t>ASPP - IEEE All-Society Periodicals Package</a:t>
            </a:r>
          </a:p>
          <a:p>
            <a:r>
              <a:rPr lang="en-US" dirty="0" smtClean="0"/>
              <a:t>NM Sub – Nonmember subscriptions </a:t>
            </a:r>
          </a:p>
          <a:p>
            <a:r>
              <a:rPr lang="en-US" dirty="0" smtClean="0"/>
              <a:t>POP All - IEEE Proceedings Order Plans</a:t>
            </a:r>
          </a:p>
          <a:p>
            <a:r>
              <a:rPr lang="en-US" dirty="0" smtClean="0"/>
              <a:t>USB - USB drives with IEEE content on them that we send to customers (who have a subscription) who want IEEE docs for backup</a:t>
            </a:r>
          </a:p>
          <a:p>
            <a:r>
              <a:rPr lang="en-US" dirty="0" smtClean="0"/>
              <a:t>CWG – Corporate Workgroup </a:t>
            </a:r>
          </a:p>
          <a:p>
            <a:r>
              <a:rPr lang="en-US" dirty="0" smtClean="0"/>
              <a:t>SMPTE - Society of Motion Picture and Television Engineers</a:t>
            </a:r>
          </a:p>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8</a:t>
            </a:fld>
            <a:endParaRPr lang="en-US" dirty="0"/>
          </a:p>
        </p:txBody>
      </p:sp>
    </p:spTree>
    <p:extLst>
      <p:ext uri="{BB962C8B-B14F-4D97-AF65-F5344CB8AC3E}">
        <p14:creationId xmlns:p14="http://schemas.microsoft.com/office/powerpoint/2010/main" val="3148359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$612K for 8 new schools (6 of 8 are cancelled schools in Nov 2016; 19 schools cancelled in Nov 2016 because of delayed tender process; 2 of 8 schools are NEW/NEW)</a:t>
            </a:r>
          </a:p>
          <a:p>
            <a:r>
              <a:rPr lang="en-US" dirty="0" smtClean="0"/>
              <a:t>China continues to be a growth opportunity for IEEE, with opportunity in the corporate segment and new universities joining the DRAA consortium</a:t>
            </a:r>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9</a:t>
            </a:fld>
            <a:endParaRPr lang="en-US" dirty="0"/>
          </a:p>
        </p:txBody>
      </p:sp>
    </p:spTree>
    <p:extLst>
      <p:ext uri="{BB962C8B-B14F-4D97-AF65-F5344CB8AC3E}">
        <p14:creationId xmlns:p14="http://schemas.microsoft.com/office/powerpoint/2010/main" val="4240931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In South Korea, 23% of IP product revenue comes from corporations.  We have strong penetration across all segments.</a:t>
            </a:r>
          </a:p>
          <a:p>
            <a:endParaRPr lang="en-US" b="1" u="sng" baseline="0" dirty="0" smtClean="0"/>
          </a:p>
        </p:txBody>
      </p:sp>
      <p:sp>
        <p:nvSpPr>
          <p:cNvPr id="4" name="Slide Number Placeholder 3"/>
          <p:cNvSpPr>
            <a:spLocks noGrp="1"/>
          </p:cNvSpPr>
          <p:nvPr>
            <p:ph type="sldNum" sz="quarter" idx="10"/>
          </p:nvPr>
        </p:nvSpPr>
        <p:spPr/>
        <p:txBody>
          <a:bodyPr/>
          <a:lstStyle/>
          <a:p>
            <a:fld id="{DFF362D4-5DD5-1441-A093-8EF5773AF7CF}" type="slidenum">
              <a:rPr lang="en-US" smtClean="0"/>
              <a:t>10</a:t>
            </a:fld>
            <a:endParaRPr lang="en-US" dirty="0"/>
          </a:p>
        </p:txBody>
      </p:sp>
    </p:spTree>
    <p:extLst>
      <p:ext uri="{BB962C8B-B14F-4D97-AF65-F5344CB8AC3E}">
        <p14:creationId xmlns:p14="http://schemas.microsoft.com/office/powerpoint/2010/main" val="31971224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Opt 1">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750" y="0"/>
            <a:ext cx="9167750" cy="5143500"/>
          </a:xfrm>
          <a:prstGeom prst="rect">
            <a:avLst/>
          </a:prstGeom>
        </p:spPr>
      </p:pic>
      <p:sp>
        <p:nvSpPr>
          <p:cNvPr id="2" name="Title 1"/>
          <p:cNvSpPr>
            <a:spLocks noGrp="1"/>
          </p:cNvSpPr>
          <p:nvPr>
            <p:ph type="ctrTitle" hasCustomPrompt="1"/>
          </p:nvPr>
        </p:nvSpPr>
        <p:spPr>
          <a:xfrm>
            <a:off x="685800" y="3138060"/>
            <a:ext cx="7772400" cy="522983"/>
          </a:xfrm>
        </p:spPr>
        <p:txBody>
          <a:bodyPr anchor="b">
            <a:normAutofit/>
          </a:bodyPr>
          <a:lstStyle>
            <a:lvl1pPr algn="l">
              <a:defRPr sz="3300" i="0">
                <a:solidFill>
                  <a:srgbClr val="0066A1"/>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685800" y="3730100"/>
            <a:ext cx="7772400" cy="956810"/>
          </a:xfrm>
        </p:spPr>
        <p:txBody>
          <a:bodyPr>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Subhead</a:t>
            </a:r>
            <a:endParaRPr lang="en-US" dirty="0"/>
          </a:p>
        </p:txBody>
      </p:sp>
      <p:sp>
        <p:nvSpPr>
          <p:cNvPr id="10" name="Slide Number Placeholder 9"/>
          <p:cNvSpPr>
            <a:spLocks noGrp="1"/>
          </p:cNvSpPr>
          <p:nvPr>
            <p:ph type="sldNum" sz="quarter" idx="18"/>
          </p:nvPr>
        </p:nvSpPr>
        <p:spPr/>
        <p:txBody>
          <a:bodyPr/>
          <a:lstStyle>
            <a:lvl1pPr>
              <a:defRPr>
                <a:solidFill>
                  <a:srgbClr val="0066A1"/>
                </a:solidFill>
              </a:defRPr>
            </a:lvl1pPr>
          </a:lstStyle>
          <a:p>
            <a:fld id="{3DD97BEB-BAEF-0344-9D5C-EC73E478698A}" type="slidenum">
              <a:rPr lang="en-US" smtClean="0"/>
              <a:pPr/>
              <a:t>‹#›</a:t>
            </a:fld>
            <a:endParaRPr lang="en-US" dirty="0"/>
          </a:p>
        </p:txBody>
      </p:sp>
      <p:pic>
        <p:nvPicPr>
          <p:cNvPr id="17" name="Picture 16"/>
          <p:cNvPicPr>
            <a:picLocks noChangeAspect="1"/>
          </p:cNvPicPr>
          <p:nvPr userDrawn="1"/>
        </p:nvPicPr>
        <p:blipFill rotWithShape="1">
          <a:blip r:embed="rId3" cstate="hqprint">
            <a:extLst>
              <a:ext uri="{28A0092B-C50C-407E-A947-70E740481C1C}">
                <a14:useLocalDpi xmlns:a14="http://schemas.microsoft.com/office/drawing/2010/main"/>
              </a:ext>
            </a:extLst>
          </a:blip>
          <a:srcRect l="1496" t="9657"/>
          <a:stretch/>
        </p:blipFill>
        <p:spPr>
          <a:xfrm rot="10800000" flipH="1">
            <a:off x="0" y="4502874"/>
            <a:ext cx="9144000" cy="640625"/>
          </a:xfrm>
          <a:prstGeom prst="rect">
            <a:avLst/>
          </a:prstGeom>
        </p:spPr>
      </p:pic>
      <p:pic>
        <p:nvPicPr>
          <p:cNvPr id="18" name="Picture 17"/>
          <p:cNvPicPr>
            <a:picLocks noChangeAspect="1"/>
          </p:cNvPicPr>
          <p:nvPr userDrawn="1"/>
        </p:nvPicPr>
        <p:blipFill rotWithShape="1">
          <a:blip r:embed="rId3" cstate="hqprint">
            <a:extLst>
              <a:ext uri="{28A0092B-C50C-407E-A947-70E740481C1C}">
                <a14:useLocalDpi xmlns:a14="http://schemas.microsoft.com/office/drawing/2010/main"/>
              </a:ext>
            </a:extLst>
          </a:blip>
          <a:srcRect l="1496" t="9657"/>
          <a:stretch/>
        </p:blipFill>
        <p:spPr>
          <a:xfrm flipH="1">
            <a:off x="0" y="-20993"/>
            <a:ext cx="9144000" cy="640625"/>
          </a:xfrm>
          <a:prstGeom prst="rect">
            <a:avLst/>
          </a:prstGeom>
        </p:spPr>
      </p:pic>
      <p:pic>
        <p:nvPicPr>
          <p:cNvPr id="19" name="Picture 18"/>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613960" y="4267505"/>
            <a:ext cx="1215715" cy="354989"/>
          </a:xfrm>
          <a:prstGeom prst="rect">
            <a:avLst/>
          </a:prstGeom>
        </p:spPr>
      </p:pic>
      <p:pic>
        <p:nvPicPr>
          <p:cNvPr id="25" name="Picture 24"/>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44" y="619632"/>
            <a:ext cx="1456944" cy="2414016"/>
          </a:xfrm>
          <a:prstGeom prst="rect">
            <a:avLst/>
          </a:prstGeom>
        </p:spPr>
      </p:pic>
      <p:pic>
        <p:nvPicPr>
          <p:cNvPr id="26" name="Picture 25"/>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469066" y="619632"/>
            <a:ext cx="1944624" cy="2414016"/>
          </a:xfrm>
          <a:prstGeom prst="rect">
            <a:avLst/>
          </a:prstGeom>
        </p:spPr>
      </p:pic>
      <p:pic>
        <p:nvPicPr>
          <p:cNvPr id="27" name="Picture 26"/>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412131" y="619632"/>
            <a:ext cx="2365248" cy="2414016"/>
          </a:xfrm>
          <a:prstGeom prst="rect">
            <a:avLst/>
          </a:prstGeom>
        </p:spPr>
      </p:pic>
      <p:pic>
        <p:nvPicPr>
          <p:cNvPr id="28" name="Picture 2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766746" y="619632"/>
            <a:ext cx="1956816" cy="2414016"/>
          </a:xfrm>
          <a:prstGeom prst="rect">
            <a:avLst/>
          </a:prstGeom>
        </p:spPr>
      </p:pic>
      <p:pic>
        <p:nvPicPr>
          <p:cNvPr id="29" name="Picture 28"/>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7721916" y="619632"/>
            <a:ext cx="1499616" cy="2414016"/>
          </a:xfrm>
          <a:prstGeom prst="rect">
            <a:avLst/>
          </a:prstGeom>
        </p:spPr>
      </p:pic>
      <p:sp>
        <p:nvSpPr>
          <p:cNvPr id="14" name="TextBox 13"/>
          <p:cNvSpPr txBox="1"/>
          <p:nvPr userDrawn="1"/>
        </p:nvSpPr>
        <p:spPr>
          <a:xfrm>
            <a:off x="3665838" y="4920962"/>
            <a:ext cx="1820562" cy="261610"/>
          </a:xfrm>
          <a:prstGeom prst="rect">
            <a:avLst/>
          </a:prstGeom>
          <a:ln>
            <a:noFill/>
          </a:ln>
        </p:spPr>
        <p:txBody>
          <a:bodyPr wrap="square" rtlCol="0">
            <a:spAutoFit/>
          </a:bodyPr>
          <a:lstStyle/>
          <a:p>
            <a:pPr algn="ctr"/>
            <a:r>
              <a:rPr lang="en-US" sz="1100" b="1" dirty="0">
                <a:solidFill>
                  <a:schemeClr val="bg1"/>
                </a:solidFill>
              </a:rPr>
              <a:t>IEEE </a:t>
            </a:r>
            <a:r>
              <a:rPr lang="en-US" sz="1100" b="1" dirty="0" smtClean="0">
                <a:solidFill>
                  <a:schemeClr val="bg1"/>
                </a:solidFill>
              </a:rPr>
              <a:t>CONFIDENTIAL</a:t>
            </a:r>
            <a:endParaRPr lang="en-US" sz="1100" b="1" dirty="0">
              <a:solidFill>
                <a:schemeClr val="bg1"/>
              </a:solidFill>
            </a:endParaRPr>
          </a:p>
        </p:txBody>
      </p:sp>
    </p:spTree>
    <p:extLst>
      <p:ext uri="{BB962C8B-B14F-4D97-AF65-F5344CB8AC3E}">
        <p14:creationId xmlns:p14="http://schemas.microsoft.com/office/powerpoint/2010/main" val="11416079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Topic</a:t>
            </a:r>
            <a:endParaRPr lang="en-US" dirty="0"/>
          </a:p>
        </p:txBody>
      </p:sp>
      <p:sp>
        <p:nvSpPr>
          <p:cNvPr id="14" name="Text Placeholder 13"/>
          <p:cNvSpPr>
            <a:spLocks noGrp="1"/>
          </p:cNvSpPr>
          <p:nvPr>
            <p:ph type="body" sz="quarter" idx="13"/>
          </p:nvPr>
        </p:nvSpPr>
        <p:spPr>
          <a:xfrm>
            <a:off x="628651" y="1369219"/>
            <a:ext cx="3019523" cy="2844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able Placeholder 8"/>
          <p:cNvSpPr>
            <a:spLocks noGrp="1"/>
          </p:cNvSpPr>
          <p:nvPr>
            <p:ph type="tbl" sz="quarter" idx="14" hasCustomPrompt="1"/>
          </p:nvPr>
        </p:nvSpPr>
        <p:spPr>
          <a:xfrm>
            <a:off x="3789576" y="1369219"/>
            <a:ext cx="4725775" cy="2844404"/>
          </a:xfrm>
        </p:spPr>
        <p:txBody>
          <a:bodyPr>
            <a:normAutofit/>
          </a:bodyPr>
          <a:lstStyle>
            <a:lvl1pPr marL="0" indent="0">
              <a:buNone/>
              <a:defRPr sz="900" i="1"/>
            </a:lvl1pPr>
          </a:lstStyle>
          <a:p>
            <a:pPr lvl="0"/>
            <a:r>
              <a:rPr lang="en-US" dirty="0" smtClean="0"/>
              <a:t>Insert Object</a:t>
            </a:r>
            <a:endParaRPr lang="en-US" dirty="0"/>
          </a:p>
        </p:txBody>
      </p:sp>
      <p:sp>
        <p:nvSpPr>
          <p:cNvPr id="10" name="Slide Number Placeholder 9"/>
          <p:cNvSpPr>
            <a:spLocks noGrp="1"/>
          </p:cNvSpPr>
          <p:nvPr>
            <p:ph type="sldNum" sz="quarter" idx="15"/>
          </p:nvPr>
        </p:nvSpPr>
        <p:spPr/>
        <p:txBody>
          <a:bodyPr/>
          <a:lstStyle/>
          <a:p>
            <a:fld id="{3DD97BEB-BAEF-0344-9D5C-EC73E478698A}" type="slidenum">
              <a:rPr lang="en-US" smtClean="0"/>
              <a:pPr/>
              <a:t>‹#›</a:t>
            </a:fld>
            <a:endParaRPr lang="en-US" dirty="0"/>
          </a:p>
        </p:txBody>
      </p:sp>
      <p:sp>
        <p:nvSpPr>
          <p:cNvPr id="7"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40772405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smtClean="0"/>
              <a:t>Topic</a:t>
            </a:r>
            <a:endParaRPr lang="en-US" dirty="0"/>
          </a:p>
        </p:txBody>
      </p:sp>
      <p:sp>
        <p:nvSpPr>
          <p:cNvPr id="13" name="Text Placeholder 13"/>
          <p:cNvSpPr>
            <a:spLocks noGrp="1"/>
          </p:cNvSpPr>
          <p:nvPr>
            <p:ph type="body" sz="quarter" idx="13"/>
          </p:nvPr>
        </p:nvSpPr>
        <p:spPr>
          <a:xfrm>
            <a:off x="4629150" y="1369219"/>
            <a:ext cx="3886200" cy="2844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3"/>
          <p:cNvSpPr>
            <a:spLocks noGrp="1"/>
          </p:cNvSpPr>
          <p:nvPr>
            <p:ph type="body" sz="quarter" idx="14" hasCustomPrompt="1"/>
          </p:nvPr>
        </p:nvSpPr>
        <p:spPr>
          <a:xfrm>
            <a:off x="628650" y="3591613"/>
            <a:ext cx="3886200" cy="622010"/>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endParaRPr lang="en-US" dirty="0" smtClean="0"/>
          </a:p>
        </p:txBody>
      </p:sp>
      <p:sp>
        <p:nvSpPr>
          <p:cNvPr id="3" name="Picture Placeholder 2"/>
          <p:cNvSpPr>
            <a:spLocks noGrp="1"/>
          </p:cNvSpPr>
          <p:nvPr>
            <p:ph type="pic" sz="quarter" idx="15" hasCustomPrompt="1"/>
          </p:nvPr>
        </p:nvSpPr>
        <p:spPr>
          <a:xfrm>
            <a:off x="628650" y="1369219"/>
            <a:ext cx="3886200" cy="2222393"/>
          </a:xfrm>
        </p:spPr>
        <p:txBody>
          <a:bodyPr>
            <a:normAutofit/>
          </a:bodyPr>
          <a:lstStyle>
            <a:lvl1pPr marL="0" indent="0">
              <a:buNone/>
              <a:defRPr sz="900" i="1" baseline="0"/>
            </a:lvl1pPr>
          </a:lstStyle>
          <a:p>
            <a:r>
              <a:rPr lang="en-US" dirty="0" smtClean="0"/>
              <a:t>Insert Photo</a:t>
            </a:r>
            <a:endParaRPr lang="en-US" dirty="0"/>
          </a:p>
        </p:txBody>
      </p:sp>
      <p:sp>
        <p:nvSpPr>
          <p:cNvPr id="4" name="Slide Number Placeholder 3"/>
          <p:cNvSpPr>
            <a:spLocks noGrp="1"/>
          </p:cNvSpPr>
          <p:nvPr>
            <p:ph type="sldNum" sz="quarter" idx="16"/>
          </p:nvPr>
        </p:nvSpPr>
        <p:spPr/>
        <p:txBody>
          <a:bodyPr/>
          <a:lstStyle/>
          <a:p>
            <a:fld id="{3DD97BEB-BAEF-0344-9D5C-EC73E478698A}" type="slidenum">
              <a:rPr lang="en-US" smtClean="0"/>
              <a:pPr/>
              <a:t>‹#›</a:t>
            </a:fld>
            <a:endParaRPr lang="en-US" dirty="0"/>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838955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3DD97BEB-BAEF-0344-9D5C-EC73E478698A}" type="slidenum">
              <a:rPr lang="en-US" smtClean="0"/>
              <a:pPr/>
              <a:t>‹#›</a:t>
            </a:fld>
            <a:endParaRPr lang="en-US" dirty="0"/>
          </a:p>
        </p:txBody>
      </p:sp>
    </p:spTree>
    <p:extLst>
      <p:ext uri="{BB962C8B-B14F-4D97-AF65-F5344CB8AC3E}">
        <p14:creationId xmlns:p14="http://schemas.microsoft.com/office/powerpoint/2010/main" val="844104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smtClean="0"/>
              <a:t>Topic</a:t>
            </a:r>
            <a:endParaRPr lang="en-US" dirty="0"/>
          </a:p>
        </p:txBody>
      </p:sp>
      <p:sp>
        <p:nvSpPr>
          <p:cNvPr id="13" name="Text Placeholder 13"/>
          <p:cNvSpPr>
            <a:spLocks noGrp="1"/>
          </p:cNvSpPr>
          <p:nvPr>
            <p:ph type="body" sz="quarter" idx="13"/>
          </p:nvPr>
        </p:nvSpPr>
        <p:spPr>
          <a:xfrm>
            <a:off x="628650" y="2128100"/>
            <a:ext cx="7886700" cy="1604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3"/>
          <p:cNvSpPr>
            <a:spLocks noGrp="1"/>
          </p:cNvSpPr>
          <p:nvPr>
            <p:ph type="body" sz="quarter" idx="14" hasCustomPrompt="1"/>
          </p:nvPr>
        </p:nvSpPr>
        <p:spPr>
          <a:xfrm>
            <a:off x="628650" y="1369219"/>
            <a:ext cx="7886700" cy="758882"/>
          </a:xfrm>
        </p:spPr>
        <p:txBody>
          <a:bodyPr>
            <a:normAutofit/>
          </a:bodyPr>
          <a:lstStyle>
            <a:lvl1pPr marL="0" indent="0">
              <a:buNone/>
              <a:defRPr sz="1500"/>
            </a:lvl1pPr>
            <a:lvl2pPr>
              <a:defRPr sz="1350"/>
            </a:lvl2pPr>
            <a:lvl3pPr>
              <a:defRPr sz="1350"/>
            </a:lvl3pPr>
            <a:lvl4pPr>
              <a:defRPr sz="1350"/>
            </a:lvl4pPr>
            <a:lvl5pPr>
              <a:defRPr sz="135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ea</a:t>
            </a:r>
            <a:r>
              <a:rPr lang="en-US" dirty="0" smtClean="0"/>
              <a:t> </a:t>
            </a:r>
            <a:r>
              <a:rPr lang="en-US" dirty="0" err="1" smtClean="0"/>
              <a:t>consequat</a:t>
            </a:r>
            <a:r>
              <a:rPr lang="en-US" dirty="0" smtClean="0"/>
              <a:t>.</a:t>
            </a:r>
          </a:p>
        </p:txBody>
      </p:sp>
      <p:sp>
        <p:nvSpPr>
          <p:cNvPr id="14" name="Text Placeholder 13"/>
          <p:cNvSpPr>
            <a:spLocks noGrp="1"/>
          </p:cNvSpPr>
          <p:nvPr>
            <p:ph type="body" sz="quarter" idx="15" hasCustomPrompt="1"/>
          </p:nvPr>
        </p:nvSpPr>
        <p:spPr>
          <a:xfrm>
            <a:off x="628650" y="3733015"/>
            <a:ext cx="7886700" cy="497168"/>
          </a:xfrm>
        </p:spPr>
        <p:txBody>
          <a:bodyPr>
            <a:normAutofit/>
          </a:bodyPr>
          <a:lstStyle>
            <a:lvl1pPr marL="0" indent="0">
              <a:buNone/>
              <a:defRPr sz="1500" b="1" i="1">
                <a:solidFill>
                  <a:srgbClr val="0066A1"/>
                </a:solidFill>
              </a:defRPr>
            </a:lvl1pPr>
            <a:lvl2pPr>
              <a:defRPr sz="1350"/>
            </a:lvl2pPr>
            <a:lvl3pPr>
              <a:defRPr sz="1350"/>
            </a:lvl3pPr>
            <a:lvl4pPr>
              <a:defRPr sz="1350"/>
            </a:lvl4pPr>
            <a:lvl5pPr>
              <a:defRPr sz="135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aliqua</a:t>
            </a:r>
            <a:r>
              <a:rPr lang="en-US" dirty="0" smtClean="0"/>
              <a:t>. </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dirty="0"/>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327891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Bullets,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smtClean="0"/>
              <a:t>Topic</a:t>
            </a:r>
            <a:endParaRPr lang="en-US" dirty="0"/>
          </a:p>
        </p:txBody>
      </p:sp>
      <p:sp>
        <p:nvSpPr>
          <p:cNvPr id="13" name="Text Placeholder 13"/>
          <p:cNvSpPr>
            <a:spLocks noGrp="1"/>
          </p:cNvSpPr>
          <p:nvPr>
            <p:ph type="body" sz="quarter" idx="13"/>
          </p:nvPr>
        </p:nvSpPr>
        <p:spPr>
          <a:xfrm>
            <a:off x="628650" y="3004794"/>
            <a:ext cx="3886200" cy="12088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3"/>
          <p:cNvSpPr>
            <a:spLocks noGrp="1"/>
          </p:cNvSpPr>
          <p:nvPr>
            <p:ph type="body" sz="quarter" idx="14" hasCustomPrompt="1"/>
          </p:nvPr>
        </p:nvSpPr>
        <p:spPr>
          <a:xfrm>
            <a:off x="628650" y="1369219"/>
            <a:ext cx="7886700" cy="1556426"/>
          </a:xfrm>
        </p:spPr>
        <p:txBody>
          <a:bodyPr numCol="2" spcCol="274320">
            <a:normAutofit/>
          </a:bodyPr>
          <a:lstStyle>
            <a:lvl1pPr marL="0" indent="0">
              <a:buNone/>
              <a:defRPr sz="1500"/>
            </a:lvl1pPr>
            <a:lvl2pPr>
              <a:defRPr sz="1350"/>
            </a:lvl2pPr>
            <a:lvl3pPr>
              <a:defRPr sz="1350"/>
            </a:lvl3pPr>
            <a:lvl4pPr>
              <a:defRPr sz="1350"/>
            </a:lvl4pPr>
            <a:lvl5pPr>
              <a:defRPr sz="135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nisi </a:t>
            </a:r>
            <a:r>
              <a:rPr lang="en-US" dirty="0" err="1" smtClean="0"/>
              <a:t>ut</a:t>
            </a:r>
            <a:r>
              <a:rPr lang="en-US" dirty="0" smtClean="0"/>
              <a:t> </a:t>
            </a:r>
            <a:r>
              <a:rPr lang="en-US" dirty="0" err="1" smtClean="0"/>
              <a:t>aliquip</a:t>
            </a:r>
            <a:r>
              <a:rPr lang="en-US" dirty="0" smtClean="0"/>
              <a:t> ex </a:t>
            </a:r>
            <a:r>
              <a:rPr lang="en-US" dirty="0" err="1" smtClean="0"/>
              <a:t>ea</a:t>
            </a:r>
            <a:r>
              <a:rPr lang="en-US" dirty="0" smtClean="0"/>
              <a:t> </a:t>
            </a:r>
            <a:r>
              <a:rPr lang="en-US" dirty="0" err="1" smtClean="0"/>
              <a:t>commodo</a:t>
            </a:r>
            <a:r>
              <a:rPr lang="en-US" dirty="0" smtClean="0"/>
              <a:t> </a:t>
            </a:r>
            <a:r>
              <a:rPr lang="en-US" dirty="0" err="1" smtClean="0"/>
              <a:t>consequat</a:t>
            </a:r>
            <a:r>
              <a:rPr lang="en-US" dirty="0" smtClean="0"/>
              <a:t>. </a:t>
            </a:r>
            <a:r>
              <a:rPr lang="en-US" dirty="0" err="1" smtClean="0"/>
              <a:t>Duis</a:t>
            </a:r>
            <a:r>
              <a:rPr lang="en-US" dirty="0" smtClean="0"/>
              <a:t> </a:t>
            </a:r>
            <a:r>
              <a:rPr lang="en-US" dirty="0" err="1" smtClean="0"/>
              <a:t>aute</a:t>
            </a:r>
            <a:r>
              <a:rPr lang="en-US" dirty="0" smtClean="0"/>
              <a:t> </a:t>
            </a:r>
            <a:r>
              <a:rPr lang="en-US" dirty="0" err="1" smtClean="0"/>
              <a:t>irure</a:t>
            </a:r>
            <a:r>
              <a:rPr lang="en-US" dirty="0" smtClean="0"/>
              <a:t> dolor in </a:t>
            </a:r>
            <a:r>
              <a:rPr lang="en-US" dirty="0" err="1" smtClean="0"/>
              <a:t>reprehenderit</a:t>
            </a:r>
            <a:r>
              <a:rPr lang="en-US" dirty="0" smtClean="0"/>
              <a:t> in </a:t>
            </a:r>
            <a:r>
              <a:rPr lang="en-US" dirty="0" err="1" smtClean="0"/>
              <a:t>voluptate</a:t>
            </a:r>
            <a:r>
              <a:rPr lang="en-US" dirty="0" smtClean="0"/>
              <a:t> </a:t>
            </a:r>
            <a:r>
              <a:rPr lang="en-US" dirty="0" err="1" smtClean="0"/>
              <a:t>velit</a:t>
            </a:r>
            <a:r>
              <a:rPr lang="en-US" dirty="0" smtClean="0"/>
              <a:t> </a:t>
            </a:r>
            <a:r>
              <a:rPr lang="en-US" dirty="0" err="1" smtClean="0"/>
              <a:t>esse</a:t>
            </a:r>
            <a:r>
              <a:rPr lang="en-US" dirty="0" smtClean="0"/>
              <a:t> </a:t>
            </a:r>
            <a:r>
              <a:rPr lang="en-US" dirty="0" err="1" smtClean="0"/>
              <a:t>cillum</a:t>
            </a:r>
            <a:r>
              <a:rPr lang="en-US" dirty="0" smtClean="0"/>
              <a:t> </a:t>
            </a:r>
            <a:r>
              <a:rPr lang="en-US" dirty="0" err="1" smtClean="0"/>
              <a:t>dolore</a:t>
            </a:r>
            <a:r>
              <a:rPr lang="en-US" dirty="0" smtClean="0"/>
              <a:t> </a:t>
            </a:r>
            <a:r>
              <a:rPr lang="en-US" dirty="0" err="1" smtClean="0"/>
              <a:t>eu</a:t>
            </a:r>
            <a:r>
              <a:rPr lang="en-US" dirty="0" smtClean="0"/>
              <a:t> </a:t>
            </a:r>
            <a:r>
              <a:rPr lang="en-US" dirty="0" err="1" smtClean="0"/>
              <a:t>fugiat</a:t>
            </a:r>
            <a:r>
              <a:rPr lang="en-US" dirty="0" smtClean="0"/>
              <a:t> </a:t>
            </a:r>
            <a:r>
              <a:rPr lang="en-US" dirty="0" err="1" smtClean="0"/>
              <a:t>nulla</a:t>
            </a:r>
            <a:r>
              <a:rPr lang="en-US" dirty="0" smtClean="0"/>
              <a:t> </a:t>
            </a:r>
            <a:r>
              <a:rPr lang="en-US" dirty="0" err="1" smtClean="0"/>
              <a:t>pariatur</a:t>
            </a:r>
            <a:r>
              <a:rPr lang="en-US" dirty="0" smtClean="0"/>
              <a:t>. </a:t>
            </a:r>
            <a:r>
              <a:rPr lang="en-US" dirty="0" err="1" smtClean="0"/>
              <a:t>Excepteur</a:t>
            </a:r>
            <a:r>
              <a:rPr lang="en-US" dirty="0" smtClean="0"/>
              <a:t> </a:t>
            </a:r>
            <a:r>
              <a:rPr lang="en-US" dirty="0" err="1" smtClean="0"/>
              <a:t>sint</a:t>
            </a:r>
            <a:r>
              <a:rPr lang="en-US" dirty="0" smtClean="0"/>
              <a:t> </a:t>
            </a:r>
            <a:r>
              <a:rPr lang="en-US" dirty="0" err="1" smtClean="0"/>
              <a:t>occaecat</a:t>
            </a:r>
            <a:r>
              <a:rPr lang="en-US" dirty="0" smtClean="0"/>
              <a:t> </a:t>
            </a:r>
            <a:r>
              <a:rPr lang="en-US" dirty="0" err="1" smtClean="0"/>
              <a:t>cupidatat</a:t>
            </a:r>
            <a:r>
              <a:rPr lang="en-US" dirty="0" smtClean="0"/>
              <a:t> non </a:t>
            </a:r>
            <a:r>
              <a:rPr lang="en-US" dirty="0" err="1" smtClean="0"/>
              <a:t>proident</a:t>
            </a:r>
            <a:r>
              <a:rPr lang="en-US" dirty="0" smtClean="0"/>
              <a:t>, </a:t>
            </a:r>
            <a:r>
              <a:rPr lang="en-US" dirty="0" err="1" smtClean="0"/>
              <a:t>sunt</a:t>
            </a:r>
            <a:r>
              <a:rPr lang="en-US" dirty="0" smtClean="0"/>
              <a:t> in culpa qui.</a:t>
            </a:r>
          </a:p>
        </p:txBody>
      </p:sp>
      <p:sp>
        <p:nvSpPr>
          <p:cNvPr id="3" name="Picture Placeholder 2"/>
          <p:cNvSpPr>
            <a:spLocks noGrp="1"/>
          </p:cNvSpPr>
          <p:nvPr>
            <p:ph type="pic" sz="quarter" idx="15" hasCustomPrompt="1"/>
          </p:nvPr>
        </p:nvSpPr>
        <p:spPr>
          <a:xfrm>
            <a:off x="4629150" y="3004793"/>
            <a:ext cx="3886200" cy="1208829"/>
          </a:xfrm>
        </p:spPr>
        <p:txBody>
          <a:bodyPr>
            <a:normAutofit/>
          </a:bodyPr>
          <a:lstStyle>
            <a:lvl1pPr marL="0" indent="0">
              <a:buNone/>
              <a:defRPr sz="900" i="1" baseline="0"/>
            </a:lvl1pPr>
          </a:lstStyle>
          <a:p>
            <a:r>
              <a:rPr lang="en-US" dirty="0" smtClean="0"/>
              <a:t>Insert Photo</a:t>
            </a:r>
            <a:endParaRPr lang="en-US" dirty="0"/>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dirty="0"/>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662224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smtClean="0"/>
              <a:t>Topic</a:t>
            </a:r>
            <a:endParaRPr lang="en-US" dirty="0"/>
          </a:p>
        </p:txBody>
      </p:sp>
      <p:sp>
        <p:nvSpPr>
          <p:cNvPr id="13" name="Text Placeholder 13"/>
          <p:cNvSpPr>
            <a:spLocks noGrp="1"/>
          </p:cNvSpPr>
          <p:nvPr>
            <p:ph type="body" sz="quarter" idx="13"/>
          </p:nvPr>
        </p:nvSpPr>
        <p:spPr>
          <a:xfrm>
            <a:off x="628650" y="1369218"/>
            <a:ext cx="4970872" cy="21658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3"/>
          <p:cNvSpPr>
            <a:spLocks noGrp="1"/>
          </p:cNvSpPr>
          <p:nvPr>
            <p:ph type="body" sz="quarter" idx="14" hasCustomPrompt="1"/>
          </p:nvPr>
        </p:nvSpPr>
        <p:spPr>
          <a:xfrm>
            <a:off x="628650" y="3535051"/>
            <a:ext cx="4970872" cy="678571"/>
          </a:xfrm>
        </p:spPr>
        <p:txBody>
          <a:bodyPr>
            <a:normAutofit/>
          </a:bodyPr>
          <a:lstStyle>
            <a:lvl1pPr marL="0" indent="0">
              <a:buNone/>
              <a:defRPr sz="1500" b="1">
                <a:solidFill>
                  <a:srgbClr val="0066A1"/>
                </a:solidFill>
              </a:defRPr>
            </a:lvl1pPr>
            <a:lvl2pPr>
              <a:defRPr sz="1350"/>
            </a:lvl2pPr>
            <a:lvl3pPr>
              <a:defRPr sz="1350"/>
            </a:lvl3pPr>
            <a:lvl4pPr>
              <a:defRPr sz="1350"/>
            </a:lvl4pPr>
            <a:lvl5pPr>
              <a:defRPr sz="135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a:t>
            </a:r>
          </a:p>
        </p:txBody>
      </p:sp>
      <p:sp>
        <p:nvSpPr>
          <p:cNvPr id="3" name="Picture Placeholder 2"/>
          <p:cNvSpPr>
            <a:spLocks noGrp="1"/>
          </p:cNvSpPr>
          <p:nvPr>
            <p:ph type="pic" sz="quarter" idx="15" hasCustomPrompt="1"/>
          </p:nvPr>
        </p:nvSpPr>
        <p:spPr>
          <a:xfrm>
            <a:off x="5712643" y="1369219"/>
            <a:ext cx="2802707" cy="2844404"/>
          </a:xfrm>
        </p:spPr>
        <p:txBody>
          <a:bodyPr>
            <a:normAutofit/>
          </a:bodyPr>
          <a:lstStyle>
            <a:lvl1pPr marL="0" indent="0">
              <a:buNone/>
              <a:defRPr sz="900" i="1" baseline="0"/>
            </a:lvl1pPr>
          </a:lstStyle>
          <a:p>
            <a:r>
              <a:rPr lang="en-US" dirty="0" smtClean="0"/>
              <a:t>Insert Photo</a:t>
            </a:r>
            <a:endParaRPr lang="en-US" dirty="0"/>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dirty="0"/>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810110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Divider Title Slide Opt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750" y="0"/>
            <a:ext cx="9167750" cy="5143500"/>
          </a:xfrm>
          <a:prstGeom prst="rect">
            <a:avLst/>
          </a:prstGeom>
        </p:spPr>
      </p:pic>
      <p:sp>
        <p:nvSpPr>
          <p:cNvPr id="2" name="Title 1"/>
          <p:cNvSpPr>
            <a:spLocks noGrp="1"/>
          </p:cNvSpPr>
          <p:nvPr>
            <p:ph type="title" hasCustomPrompt="1"/>
          </p:nvPr>
        </p:nvSpPr>
        <p:spPr>
          <a:xfrm>
            <a:off x="623888" y="2447123"/>
            <a:ext cx="7886700" cy="620819"/>
          </a:xfrm>
        </p:spPr>
        <p:txBody>
          <a:bodyPr anchor="b">
            <a:normAutofit/>
          </a:bodyPr>
          <a:lstStyle>
            <a:lvl1pPr>
              <a:defRPr sz="3300" i="0"/>
            </a:lvl1pPr>
          </a:lstStyle>
          <a:p>
            <a:r>
              <a:rPr lang="en-US" dirty="0" smtClean="0"/>
              <a:t>Divider Title</a:t>
            </a:r>
            <a:endParaRPr lang="en-US" dirty="0"/>
          </a:p>
        </p:txBody>
      </p:sp>
      <p:sp>
        <p:nvSpPr>
          <p:cNvPr id="3" name="Text Placeholder 2"/>
          <p:cNvSpPr>
            <a:spLocks noGrp="1"/>
          </p:cNvSpPr>
          <p:nvPr>
            <p:ph type="body" idx="1" hasCustomPrompt="1"/>
          </p:nvPr>
        </p:nvSpPr>
        <p:spPr>
          <a:xfrm>
            <a:off x="623888" y="3088183"/>
            <a:ext cx="7886700" cy="504338"/>
          </a:xfrm>
        </p:spPr>
        <p:txBody>
          <a:bodyPr>
            <a:normAutofit/>
          </a:bodyPr>
          <a:lstStyle>
            <a:lvl1pPr marL="0" indent="0">
              <a:buNone/>
              <a:defRPr sz="2100" b="1" i="1">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Subhead</a:t>
            </a:r>
          </a:p>
        </p:txBody>
      </p:sp>
      <p:sp>
        <p:nvSpPr>
          <p:cNvPr id="14" name="Slide Number Placeholder 13"/>
          <p:cNvSpPr>
            <a:spLocks noGrp="1"/>
          </p:cNvSpPr>
          <p:nvPr>
            <p:ph type="sldNum" sz="quarter" idx="10"/>
          </p:nvPr>
        </p:nvSpPr>
        <p:spPr/>
        <p:txBody>
          <a:bodyPr/>
          <a:lstStyle>
            <a:lvl1pPr>
              <a:defRPr>
                <a:solidFill>
                  <a:srgbClr val="0066A1"/>
                </a:solidFill>
              </a:defRPr>
            </a:lvl1pPr>
          </a:lstStyle>
          <a:p>
            <a:fld id="{3DD97BEB-BAEF-0344-9D5C-EC73E478698A}" type="slidenum">
              <a:rPr lang="en-US" smtClean="0"/>
              <a:pPr/>
              <a:t>‹#›</a:t>
            </a:fld>
            <a:endParaRPr lang="en-US" dirty="0"/>
          </a:p>
        </p:txBody>
      </p:sp>
      <p:pic>
        <p:nvPicPr>
          <p:cNvPr id="10" name="Picture 9"/>
          <p:cNvPicPr>
            <a:picLocks noChangeAspect="1"/>
          </p:cNvPicPr>
          <p:nvPr userDrawn="1"/>
        </p:nvPicPr>
        <p:blipFill rotWithShape="1">
          <a:blip r:embed="rId3" cstate="hqprint">
            <a:extLst>
              <a:ext uri="{28A0092B-C50C-407E-A947-70E740481C1C}">
                <a14:useLocalDpi xmlns:a14="http://schemas.microsoft.com/office/drawing/2010/main"/>
              </a:ext>
            </a:extLst>
          </a:blip>
          <a:srcRect l="1496" t="9657"/>
          <a:stretch/>
        </p:blipFill>
        <p:spPr>
          <a:xfrm rot="10800000" flipH="1">
            <a:off x="0" y="4502874"/>
            <a:ext cx="9144000" cy="640625"/>
          </a:xfrm>
          <a:prstGeom prst="rect">
            <a:avLst/>
          </a:prstGeom>
        </p:spPr>
      </p:pic>
      <p:pic>
        <p:nvPicPr>
          <p:cNvPr id="15" name="Picture 14"/>
          <p:cNvPicPr>
            <a:picLocks noChangeAspect="1"/>
          </p:cNvPicPr>
          <p:nvPr userDrawn="1"/>
        </p:nvPicPr>
        <p:blipFill rotWithShape="1">
          <a:blip r:embed="rId3" cstate="hqprint">
            <a:extLst>
              <a:ext uri="{28A0092B-C50C-407E-A947-70E740481C1C}">
                <a14:useLocalDpi xmlns:a14="http://schemas.microsoft.com/office/drawing/2010/main"/>
              </a:ext>
            </a:extLst>
          </a:blip>
          <a:srcRect l="1496" t="9657"/>
          <a:stretch/>
        </p:blipFill>
        <p:spPr>
          <a:xfrm flipH="1">
            <a:off x="0" y="-20993"/>
            <a:ext cx="9144000" cy="640625"/>
          </a:xfrm>
          <a:prstGeom prst="rect">
            <a:avLst/>
          </a:prstGeom>
        </p:spPr>
      </p:pic>
      <p:pic>
        <p:nvPicPr>
          <p:cNvPr id="16" name="Picture 15"/>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613960" y="4267505"/>
            <a:ext cx="1215715" cy="354989"/>
          </a:xfrm>
          <a:prstGeom prst="rect">
            <a:avLst/>
          </a:prstGeom>
        </p:spPr>
      </p:pic>
      <p:sp>
        <p:nvSpPr>
          <p:cNvPr id="11" name="TextBox 10"/>
          <p:cNvSpPr txBox="1"/>
          <p:nvPr userDrawn="1"/>
        </p:nvSpPr>
        <p:spPr>
          <a:xfrm>
            <a:off x="3665838" y="4920962"/>
            <a:ext cx="1820562" cy="261610"/>
          </a:xfrm>
          <a:prstGeom prst="rect">
            <a:avLst/>
          </a:prstGeom>
          <a:ln>
            <a:noFill/>
          </a:ln>
        </p:spPr>
        <p:txBody>
          <a:bodyPr wrap="square" rtlCol="0">
            <a:spAutoFit/>
          </a:bodyPr>
          <a:lstStyle/>
          <a:p>
            <a:pPr algn="ctr"/>
            <a:r>
              <a:rPr lang="en-US" sz="1100" b="1" dirty="0">
                <a:solidFill>
                  <a:schemeClr val="bg1"/>
                </a:solidFill>
              </a:rPr>
              <a:t>IEEE </a:t>
            </a:r>
            <a:r>
              <a:rPr lang="en-US" sz="1100" b="1" dirty="0" smtClean="0">
                <a:solidFill>
                  <a:schemeClr val="bg1"/>
                </a:solidFill>
              </a:rPr>
              <a:t>CONFIDENTIAL</a:t>
            </a:r>
            <a:endParaRPr lang="en-US" sz="1100" b="1" dirty="0">
              <a:solidFill>
                <a:schemeClr val="bg1"/>
              </a:solidFill>
            </a:endParaRPr>
          </a:p>
        </p:txBody>
      </p:sp>
    </p:spTree>
    <p:extLst>
      <p:ext uri="{BB962C8B-B14F-4D97-AF65-F5344CB8AC3E}">
        <p14:creationId xmlns:p14="http://schemas.microsoft.com/office/powerpoint/2010/main" val="4238478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Topic</a:t>
            </a:r>
            <a:endParaRPr lang="en-US" dirty="0"/>
          </a:p>
        </p:txBody>
      </p:sp>
      <p:sp>
        <p:nvSpPr>
          <p:cNvPr id="10" name="Text Placeholder 9"/>
          <p:cNvSpPr>
            <a:spLocks noGrp="1"/>
          </p:cNvSpPr>
          <p:nvPr>
            <p:ph type="body" sz="quarter" idx="13"/>
          </p:nvPr>
        </p:nvSpPr>
        <p:spPr>
          <a:xfrm>
            <a:off x="628650" y="1369219"/>
            <a:ext cx="7886700" cy="2957513"/>
          </a:xfrm>
        </p:spPr>
        <p:txBody>
          <a:bodyPr/>
          <a:lstStyle>
            <a:lvl1pPr>
              <a:defRPr sz="2000"/>
            </a:lvl1pPr>
            <a:lvl2pPr>
              <a:defRPr sz="1800"/>
            </a:lvl2pPr>
            <a:lvl3pPr>
              <a:defRPr sz="1600"/>
            </a:lvl3pPr>
            <a:lvl4pPr>
              <a:defRPr sz="14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dirty="0"/>
          </a:p>
        </p:txBody>
      </p:sp>
      <p:sp>
        <p:nvSpPr>
          <p:cNvPr id="4" name="Text Placeholder 3"/>
          <p:cNvSpPr>
            <a:spLocks noGrp="1"/>
          </p:cNvSpPr>
          <p:nvPr>
            <p:ph type="body" sz="quarter" idx="15"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38534191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Topic</a:t>
            </a:r>
            <a:endParaRPr lang="en-US" dirty="0"/>
          </a:p>
        </p:txBody>
      </p:sp>
      <p:sp>
        <p:nvSpPr>
          <p:cNvPr id="14" name="Text Placeholder 13"/>
          <p:cNvSpPr>
            <a:spLocks noGrp="1"/>
          </p:cNvSpPr>
          <p:nvPr>
            <p:ph type="body" sz="quarter" idx="13"/>
          </p:nvPr>
        </p:nvSpPr>
        <p:spPr>
          <a:xfrm>
            <a:off x="628650" y="1369219"/>
            <a:ext cx="3886200" cy="284440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13"/>
          <p:cNvSpPr>
            <a:spLocks noGrp="1"/>
          </p:cNvSpPr>
          <p:nvPr>
            <p:ph type="body" sz="quarter" idx="14"/>
          </p:nvPr>
        </p:nvSpPr>
        <p:spPr>
          <a:xfrm>
            <a:off x="4629150" y="1369219"/>
            <a:ext cx="3886200" cy="2844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dirty="0"/>
          </a:p>
        </p:txBody>
      </p:sp>
      <p:sp>
        <p:nvSpPr>
          <p:cNvPr id="7"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7358584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Topic</a:t>
            </a:r>
            <a:endParaRPr lang="en-US" dirty="0"/>
          </a:p>
        </p:txBody>
      </p:sp>
      <p:sp>
        <p:nvSpPr>
          <p:cNvPr id="4" name="Content Placeholder 3"/>
          <p:cNvSpPr>
            <a:spLocks noGrp="1"/>
          </p:cNvSpPr>
          <p:nvPr>
            <p:ph sz="half" idx="2" hasCustomPrompt="1"/>
          </p:nvPr>
        </p:nvSpPr>
        <p:spPr>
          <a:xfrm>
            <a:off x="4629150" y="1369219"/>
            <a:ext cx="3886200" cy="2844563"/>
          </a:xfrm>
        </p:spPr>
        <p:txBody>
          <a:bodyPr/>
          <a:lstStyle>
            <a:lvl1pPr marL="0" indent="0">
              <a:buNone/>
              <a:defRPr sz="900" i="1"/>
            </a:lvl1pPr>
          </a:lstStyle>
          <a:p>
            <a:pPr lvl="0"/>
            <a:r>
              <a:rPr lang="en-US" dirty="0" smtClean="0"/>
              <a:t>Insert Object</a:t>
            </a:r>
            <a:endParaRPr lang="en-US" dirty="0"/>
          </a:p>
        </p:txBody>
      </p:sp>
      <p:sp>
        <p:nvSpPr>
          <p:cNvPr id="14" name="Text Placeholder 13"/>
          <p:cNvSpPr>
            <a:spLocks noGrp="1"/>
          </p:cNvSpPr>
          <p:nvPr>
            <p:ph type="body" sz="quarter" idx="13"/>
          </p:nvPr>
        </p:nvSpPr>
        <p:spPr>
          <a:xfrm>
            <a:off x="628650" y="1369219"/>
            <a:ext cx="3886200" cy="2844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Slide Number Placeholder 17"/>
          <p:cNvSpPr>
            <a:spLocks noGrp="1"/>
          </p:cNvSpPr>
          <p:nvPr>
            <p:ph type="sldNum" sz="quarter" idx="14"/>
          </p:nvPr>
        </p:nvSpPr>
        <p:spPr/>
        <p:txBody>
          <a:bodyPr/>
          <a:lstStyle/>
          <a:p>
            <a:fld id="{3DD97BEB-BAEF-0344-9D5C-EC73E478698A}" type="slidenum">
              <a:rPr lang="en-US" smtClean="0"/>
              <a:pPr/>
              <a:t>‹#›</a:t>
            </a:fld>
            <a:endParaRPr lang="en-US" dirty="0"/>
          </a:p>
        </p:txBody>
      </p:sp>
      <p:sp>
        <p:nvSpPr>
          <p:cNvPr id="7" name="Text Placeholder 3"/>
          <p:cNvSpPr>
            <a:spLocks noGrp="1"/>
          </p:cNvSpPr>
          <p:nvPr>
            <p:ph type="body" sz="quarter" idx="15"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40712086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Topic</a:t>
            </a:r>
            <a:endParaRPr lang="en-US" dirty="0"/>
          </a:p>
        </p:txBody>
      </p:sp>
      <p:sp>
        <p:nvSpPr>
          <p:cNvPr id="4" name="Content Placeholder 3"/>
          <p:cNvSpPr>
            <a:spLocks noGrp="1"/>
          </p:cNvSpPr>
          <p:nvPr>
            <p:ph sz="half" idx="2" hasCustomPrompt="1"/>
          </p:nvPr>
        </p:nvSpPr>
        <p:spPr>
          <a:xfrm>
            <a:off x="4629150" y="2844601"/>
            <a:ext cx="3886200" cy="1369180"/>
          </a:xfrm>
        </p:spPr>
        <p:txBody>
          <a:bodyPr/>
          <a:lstStyle>
            <a:lvl1pPr marL="0" indent="0">
              <a:buNone/>
              <a:defRPr sz="900" i="1"/>
            </a:lvl1pPr>
          </a:lstStyle>
          <a:p>
            <a:pPr lvl="0"/>
            <a:r>
              <a:rPr lang="en-US" dirty="0" smtClean="0"/>
              <a:t>Insert Object</a:t>
            </a:r>
            <a:endParaRPr lang="en-US" dirty="0"/>
          </a:p>
        </p:txBody>
      </p:sp>
      <p:sp>
        <p:nvSpPr>
          <p:cNvPr id="14" name="Text Placeholder 13"/>
          <p:cNvSpPr>
            <a:spLocks noGrp="1"/>
          </p:cNvSpPr>
          <p:nvPr>
            <p:ph type="body" sz="quarter" idx="13"/>
          </p:nvPr>
        </p:nvSpPr>
        <p:spPr>
          <a:xfrm>
            <a:off x="628650" y="1369219"/>
            <a:ext cx="3886200" cy="2844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3"/>
          <p:cNvSpPr>
            <a:spLocks noGrp="1"/>
          </p:cNvSpPr>
          <p:nvPr>
            <p:ph sz="half" idx="14" hasCustomPrompt="1"/>
          </p:nvPr>
        </p:nvSpPr>
        <p:spPr>
          <a:xfrm>
            <a:off x="4629150" y="1369219"/>
            <a:ext cx="3886200" cy="1369180"/>
          </a:xfrm>
        </p:spPr>
        <p:txBody>
          <a:bodyPr/>
          <a:lstStyle>
            <a:lvl1pPr marL="0" indent="0">
              <a:buNone/>
              <a:defRPr sz="900" i="1"/>
            </a:lvl1pPr>
          </a:lstStyle>
          <a:p>
            <a:pPr lvl="0"/>
            <a:r>
              <a:rPr lang="en-US" dirty="0" smtClean="0"/>
              <a:t>Insert Object</a:t>
            </a:r>
            <a:endParaRPr lang="en-US" dirty="0"/>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dirty="0"/>
          </a:p>
        </p:txBody>
      </p:sp>
      <p:sp>
        <p:nvSpPr>
          <p:cNvPr id="10"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3551443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smtClean="0"/>
              <a:t>Topic</a:t>
            </a:r>
            <a:endParaRPr lang="en-US" dirty="0"/>
          </a:p>
        </p:txBody>
      </p:sp>
      <p:sp>
        <p:nvSpPr>
          <p:cNvPr id="11" name="Content Placeholder 3"/>
          <p:cNvSpPr>
            <a:spLocks noGrp="1"/>
          </p:cNvSpPr>
          <p:nvPr>
            <p:ph sz="half" idx="2" hasCustomPrompt="1"/>
          </p:nvPr>
        </p:nvSpPr>
        <p:spPr>
          <a:xfrm>
            <a:off x="4629150" y="2128102"/>
            <a:ext cx="3886200" cy="2085680"/>
          </a:xfrm>
        </p:spPr>
        <p:txBody>
          <a:bodyPr/>
          <a:lstStyle>
            <a:lvl1pPr marL="0" indent="0">
              <a:buNone/>
              <a:defRPr sz="900" i="1"/>
            </a:lvl1pPr>
          </a:lstStyle>
          <a:p>
            <a:pPr lvl="0"/>
            <a:r>
              <a:rPr lang="en-US" dirty="0" smtClean="0"/>
              <a:t>Insert Object</a:t>
            </a:r>
            <a:endParaRPr lang="en-US" dirty="0"/>
          </a:p>
        </p:txBody>
      </p:sp>
      <p:sp>
        <p:nvSpPr>
          <p:cNvPr id="13" name="Text Placeholder 13"/>
          <p:cNvSpPr>
            <a:spLocks noGrp="1"/>
          </p:cNvSpPr>
          <p:nvPr>
            <p:ph type="body" sz="quarter" idx="13"/>
          </p:nvPr>
        </p:nvSpPr>
        <p:spPr>
          <a:xfrm>
            <a:off x="628650" y="1369219"/>
            <a:ext cx="3886200" cy="2844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3"/>
          <p:cNvSpPr>
            <a:spLocks noGrp="1"/>
          </p:cNvSpPr>
          <p:nvPr>
            <p:ph type="body" sz="quarter" idx="14" hasCustomPrompt="1"/>
          </p:nvPr>
        </p:nvSpPr>
        <p:spPr>
          <a:xfrm>
            <a:off x="4629150" y="1369219"/>
            <a:ext cx="3886200" cy="758882"/>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a:t>
            </a:r>
          </a:p>
        </p:txBody>
      </p:sp>
      <p:sp>
        <p:nvSpPr>
          <p:cNvPr id="16" name="Slide Number Placeholder 15"/>
          <p:cNvSpPr>
            <a:spLocks noGrp="1"/>
          </p:cNvSpPr>
          <p:nvPr>
            <p:ph type="sldNum" sz="quarter" idx="15"/>
          </p:nvPr>
        </p:nvSpPr>
        <p:spPr/>
        <p:txBody>
          <a:bodyPr/>
          <a:lstStyle/>
          <a:p>
            <a:fld id="{3DD97BEB-BAEF-0344-9D5C-EC73E478698A}" type="slidenum">
              <a:rPr lang="en-US" smtClean="0"/>
              <a:pPr/>
              <a:t>‹#›</a:t>
            </a:fld>
            <a:endParaRPr lang="en-US" dirty="0"/>
          </a:p>
        </p:txBody>
      </p:sp>
      <p:sp>
        <p:nvSpPr>
          <p:cNvPr id="8"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597545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smtClean="0"/>
              <a:t>Topic</a:t>
            </a:r>
            <a:endParaRPr lang="en-US" dirty="0"/>
          </a:p>
        </p:txBody>
      </p:sp>
      <p:sp>
        <p:nvSpPr>
          <p:cNvPr id="11" name="Content Placeholder 3"/>
          <p:cNvSpPr>
            <a:spLocks noGrp="1"/>
          </p:cNvSpPr>
          <p:nvPr>
            <p:ph sz="half" idx="2" hasCustomPrompt="1"/>
          </p:nvPr>
        </p:nvSpPr>
        <p:spPr>
          <a:xfrm>
            <a:off x="628650" y="1361923"/>
            <a:ext cx="3886200" cy="2851699"/>
          </a:xfrm>
        </p:spPr>
        <p:txBody>
          <a:bodyPr/>
          <a:lstStyle>
            <a:lvl1pPr marL="0" indent="0">
              <a:buNone/>
              <a:defRPr sz="900" i="1"/>
            </a:lvl1pPr>
          </a:lstStyle>
          <a:p>
            <a:pPr lvl="0"/>
            <a:r>
              <a:rPr lang="en-US" dirty="0" smtClean="0"/>
              <a:t>Insert Object</a:t>
            </a:r>
            <a:endParaRPr lang="en-US" dirty="0"/>
          </a:p>
        </p:txBody>
      </p:sp>
      <p:sp>
        <p:nvSpPr>
          <p:cNvPr id="13" name="Text Placeholder 13"/>
          <p:cNvSpPr>
            <a:spLocks noGrp="1"/>
          </p:cNvSpPr>
          <p:nvPr>
            <p:ph type="body" sz="quarter" idx="13"/>
          </p:nvPr>
        </p:nvSpPr>
        <p:spPr>
          <a:xfrm>
            <a:off x="4629150" y="2128101"/>
            <a:ext cx="3886200" cy="208552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3"/>
          <p:cNvSpPr>
            <a:spLocks noGrp="1"/>
          </p:cNvSpPr>
          <p:nvPr>
            <p:ph type="body" sz="quarter" idx="14" hasCustomPrompt="1"/>
          </p:nvPr>
        </p:nvSpPr>
        <p:spPr>
          <a:xfrm>
            <a:off x="4629150" y="1369219"/>
            <a:ext cx="3886200" cy="758882"/>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endParaRPr lang="en-US" dirty="0" smtClean="0"/>
          </a:p>
        </p:txBody>
      </p:sp>
      <p:sp>
        <p:nvSpPr>
          <p:cNvPr id="2" name="Slide Number Placeholder 1"/>
          <p:cNvSpPr>
            <a:spLocks noGrp="1"/>
          </p:cNvSpPr>
          <p:nvPr>
            <p:ph type="sldNum" sz="quarter" idx="15"/>
          </p:nvPr>
        </p:nvSpPr>
        <p:spPr/>
        <p:txBody>
          <a:bodyPr/>
          <a:lstStyle/>
          <a:p>
            <a:fld id="{3DD97BEB-BAEF-0344-9D5C-EC73E478698A}" type="slidenum">
              <a:rPr lang="en-US" smtClean="0"/>
              <a:pPr/>
              <a:t>‹#›</a:t>
            </a:fld>
            <a:endParaRPr lang="en-US" dirty="0"/>
          </a:p>
        </p:txBody>
      </p:sp>
      <p:sp>
        <p:nvSpPr>
          <p:cNvPr id="8"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677514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smtClean="0"/>
              <a:t>Topic</a:t>
            </a:r>
            <a:endParaRPr lang="en-US" dirty="0"/>
          </a:p>
        </p:txBody>
      </p:sp>
      <p:sp>
        <p:nvSpPr>
          <p:cNvPr id="11" name="Content Placeholder 3"/>
          <p:cNvSpPr>
            <a:spLocks noGrp="1"/>
          </p:cNvSpPr>
          <p:nvPr>
            <p:ph sz="half" idx="2" hasCustomPrompt="1"/>
          </p:nvPr>
        </p:nvSpPr>
        <p:spPr>
          <a:xfrm>
            <a:off x="4629150" y="2855320"/>
            <a:ext cx="3886200" cy="1358461"/>
          </a:xfrm>
        </p:spPr>
        <p:txBody>
          <a:bodyPr/>
          <a:lstStyle>
            <a:lvl1pPr marL="0" indent="0">
              <a:buNone/>
              <a:defRPr sz="900" i="1"/>
            </a:lvl1pPr>
          </a:lstStyle>
          <a:p>
            <a:pPr lvl="0"/>
            <a:r>
              <a:rPr lang="en-US" dirty="0" smtClean="0"/>
              <a:t>Insert Object</a:t>
            </a:r>
            <a:endParaRPr lang="en-US" dirty="0"/>
          </a:p>
        </p:txBody>
      </p:sp>
      <p:sp>
        <p:nvSpPr>
          <p:cNvPr id="13" name="Text Placeholder 13"/>
          <p:cNvSpPr>
            <a:spLocks noGrp="1"/>
          </p:cNvSpPr>
          <p:nvPr>
            <p:ph type="body" sz="quarter" idx="13"/>
          </p:nvPr>
        </p:nvSpPr>
        <p:spPr>
          <a:xfrm>
            <a:off x="628650" y="1369219"/>
            <a:ext cx="3886200" cy="137502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Content Placeholder 3"/>
          <p:cNvSpPr>
            <a:spLocks noGrp="1"/>
          </p:cNvSpPr>
          <p:nvPr>
            <p:ph sz="half" idx="14" hasCustomPrompt="1"/>
          </p:nvPr>
        </p:nvSpPr>
        <p:spPr>
          <a:xfrm>
            <a:off x="4629150" y="1385779"/>
            <a:ext cx="3886200" cy="1358461"/>
          </a:xfrm>
        </p:spPr>
        <p:txBody>
          <a:bodyPr/>
          <a:lstStyle>
            <a:lvl1pPr marL="0" indent="0">
              <a:buNone/>
              <a:defRPr sz="900" i="1"/>
            </a:lvl1pPr>
          </a:lstStyle>
          <a:p>
            <a:pPr lvl="0"/>
            <a:r>
              <a:rPr lang="en-US" dirty="0" smtClean="0"/>
              <a:t>Insert Object</a:t>
            </a:r>
            <a:endParaRPr lang="en-US" dirty="0"/>
          </a:p>
        </p:txBody>
      </p:sp>
      <p:sp>
        <p:nvSpPr>
          <p:cNvPr id="16" name="Content Placeholder 3"/>
          <p:cNvSpPr>
            <a:spLocks noGrp="1"/>
          </p:cNvSpPr>
          <p:nvPr>
            <p:ph sz="half" idx="15" hasCustomPrompt="1"/>
          </p:nvPr>
        </p:nvSpPr>
        <p:spPr>
          <a:xfrm>
            <a:off x="628650" y="2855320"/>
            <a:ext cx="3886200" cy="1358461"/>
          </a:xfrm>
        </p:spPr>
        <p:txBody>
          <a:bodyPr/>
          <a:lstStyle>
            <a:lvl1pPr marL="0" indent="0">
              <a:buNone/>
              <a:defRPr sz="900" i="1"/>
            </a:lvl1pPr>
          </a:lstStyle>
          <a:p>
            <a:pPr lvl="0"/>
            <a:r>
              <a:rPr lang="en-US" dirty="0" smtClean="0"/>
              <a:t>Insert Object</a:t>
            </a:r>
            <a:endParaRPr lang="en-US" dirty="0"/>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dirty="0"/>
          </a:p>
        </p:txBody>
      </p:sp>
      <p:sp>
        <p:nvSpPr>
          <p:cNvPr id="9"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5960082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17" cstate="hqprint">
            <a:extLst>
              <a:ext uri="{28A0092B-C50C-407E-A947-70E740481C1C}">
                <a14:useLocalDpi xmlns:a14="http://schemas.microsoft.com/office/drawing/2010/main"/>
              </a:ext>
            </a:extLst>
          </a:blip>
          <a:srcRect l="1496" t="9657"/>
          <a:stretch/>
        </p:blipFill>
        <p:spPr>
          <a:xfrm rot="10800000" flipH="1">
            <a:off x="0" y="4502874"/>
            <a:ext cx="9144000" cy="640625"/>
          </a:xfrm>
          <a:prstGeom prst="rect">
            <a:avLst/>
          </a:prstGeom>
        </p:spPr>
      </p:pic>
      <p:sp>
        <p:nvSpPr>
          <p:cNvPr id="2" name="Title Placeholder 1"/>
          <p:cNvSpPr>
            <a:spLocks noGrp="1"/>
          </p:cNvSpPr>
          <p:nvPr>
            <p:ph type="title"/>
          </p:nvPr>
        </p:nvSpPr>
        <p:spPr>
          <a:xfrm>
            <a:off x="628650" y="417136"/>
            <a:ext cx="7886700" cy="415002"/>
          </a:xfrm>
          <a:prstGeom prst="rect">
            <a:avLst/>
          </a:prstGeom>
        </p:spPr>
        <p:txBody>
          <a:bodyPr vert="horz" lIns="91440" tIns="45720" rIns="91440" bIns="45720" rtlCol="0" anchor="b">
            <a:noAutofit/>
          </a:bodyPr>
          <a:lstStyle/>
          <a:p>
            <a:endParaRPr lang="en-US" dirty="0"/>
          </a:p>
        </p:txBody>
      </p:sp>
      <p:sp>
        <p:nvSpPr>
          <p:cNvPr id="3" name="Text Placeholder 2"/>
          <p:cNvSpPr>
            <a:spLocks noGrp="1"/>
          </p:cNvSpPr>
          <p:nvPr>
            <p:ph type="body" idx="1"/>
          </p:nvPr>
        </p:nvSpPr>
        <p:spPr>
          <a:xfrm>
            <a:off x="628650" y="1071619"/>
            <a:ext cx="3310786" cy="326350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Slide Number Placeholder 25"/>
          <p:cNvSpPr>
            <a:spLocks noGrp="1"/>
          </p:cNvSpPr>
          <p:nvPr>
            <p:ph type="sldNum" sz="quarter" idx="4"/>
          </p:nvPr>
        </p:nvSpPr>
        <p:spPr>
          <a:xfrm>
            <a:off x="385321" y="4654044"/>
            <a:ext cx="486659" cy="273844"/>
          </a:xfrm>
          <a:prstGeom prst="rect">
            <a:avLst/>
          </a:prstGeom>
        </p:spPr>
        <p:txBody>
          <a:bodyPr vert="horz" lIns="91440" tIns="45720" rIns="91440" bIns="45720" rtlCol="0" anchor="ctr"/>
          <a:lstStyle>
            <a:lvl1pPr algn="l">
              <a:defRPr sz="900">
                <a:solidFill>
                  <a:srgbClr val="0066A1"/>
                </a:solidFill>
              </a:defRPr>
            </a:lvl1pPr>
          </a:lstStyle>
          <a:p>
            <a:fld id="{3DD97BEB-BAEF-0344-9D5C-EC73E478698A}" type="slidenum">
              <a:rPr lang="en-US" smtClean="0"/>
              <a:pPr/>
              <a:t>‹#›</a:t>
            </a:fld>
            <a:endParaRPr lang="en-US" dirty="0"/>
          </a:p>
        </p:txBody>
      </p:sp>
      <p:pic>
        <p:nvPicPr>
          <p:cNvPr id="11" name="Picture 10"/>
          <p:cNvPicPr>
            <a:picLocks noChangeAspect="1"/>
          </p:cNvPicPr>
          <p:nvPr userDrawn="1"/>
        </p:nvPicPr>
        <p:blipFill>
          <a:blip r:embed="rId18" cstate="hqprint">
            <a:extLst>
              <a:ext uri="{28A0092B-C50C-407E-A947-70E740481C1C}">
                <a14:useLocalDpi xmlns:a14="http://schemas.microsoft.com/office/drawing/2010/main"/>
              </a:ext>
            </a:extLst>
          </a:blip>
          <a:stretch>
            <a:fillRect/>
          </a:stretch>
        </p:blipFill>
        <p:spPr>
          <a:xfrm>
            <a:off x="7613960" y="4267505"/>
            <a:ext cx="1215715" cy="354989"/>
          </a:xfrm>
          <a:prstGeom prst="rect">
            <a:avLst/>
          </a:prstGeom>
        </p:spPr>
      </p:pic>
      <p:pic>
        <p:nvPicPr>
          <p:cNvPr id="14" name="Picture 13"/>
          <p:cNvPicPr>
            <a:picLocks noChangeAspect="1"/>
          </p:cNvPicPr>
          <p:nvPr userDrawn="1"/>
        </p:nvPicPr>
        <p:blipFill rotWithShape="1">
          <a:blip r:embed="rId17" cstate="hqprint">
            <a:extLst>
              <a:ext uri="{28A0092B-C50C-407E-A947-70E740481C1C}">
                <a14:useLocalDpi xmlns:a14="http://schemas.microsoft.com/office/drawing/2010/main"/>
              </a:ext>
            </a:extLst>
          </a:blip>
          <a:srcRect l="1496" t="9657"/>
          <a:stretch/>
        </p:blipFill>
        <p:spPr>
          <a:xfrm flipH="1">
            <a:off x="0" y="-20993"/>
            <a:ext cx="9144000" cy="640625"/>
          </a:xfrm>
          <a:prstGeom prst="rect">
            <a:avLst/>
          </a:prstGeom>
        </p:spPr>
      </p:pic>
      <p:sp>
        <p:nvSpPr>
          <p:cNvPr id="9" name="TextBox 8"/>
          <p:cNvSpPr txBox="1"/>
          <p:nvPr userDrawn="1"/>
        </p:nvSpPr>
        <p:spPr>
          <a:xfrm>
            <a:off x="3665838" y="4920962"/>
            <a:ext cx="1820562" cy="261610"/>
          </a:xfrm>
          <a:prstGeom prst="rect">
            <a:avLst/>
          </a:prstGeom>
          <a:ln>
            <a:noFill/>
          </a:ln>
        </p:spPr>
        <p:txBody>
          <a:bodyPr wrap="square" rtlCol="0">
            <a:spAutoFit/>
          </a:bodyPr>
          <a:lstStyle/>
          <a:p>
            <a:pPr algn="ctr"/>
            <a:r>
              <a:rPr lang="en-US" sz="1100" b="1" dirty="0">
                <a:solidFill>
                  <a:schemeClr val="bg1"/>
                </a:solidFill>
              </a:rPr>
              <a:t>IEEE </a:t>
            </a:r>
            <a:r>
              <a:rPr lang="en-US" sz="1100" b="1" dirty="0" smtClean="0">
                <a:solidFill>
                  <a:schemeClr val="bg1"/>
                </a:solidFill>
              </a:rPr>
              <a:t>CONFIDENTIAL</a:t>
            </a:r>
            <a:endParaRPr lang="en-US" sz="1100" dirty="0">
              <a:solidFill>
                <a:schemeClr val="bg1"/>
              </a:solidFill>
            </a:endParaRPr>
          </a:p>
        </p:txBody>
      </p:sp>
    </p:spTree>
    <p:extLst>
      <p:ext uri="{BB962C8B-B14F-4D97-AF65-F5344CB8AC3E}">
        <p14:creationId xmlns:p14="http://schemas.microsoft.com/office/powerpoint/2010/main" val="15109581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75" r:id="rId4"/>
    <p:sldLayoutId id="2147483664" r:id="rId5"/>
    <p:sldLayoutId id="2147483674" r:id="rId6"/>
    <p:sldLayoutId id="2147483665" r:id="rId7"/>
    <p:sldLayoutId id="2147483676" r:id="rId8"/>
    <p:sldLayoutId id="2147483677" r:id="rId9"/>
    <p:sldLayoutId id="2147483678" r:id="rId10"/>
    <p:sldLayoutId id="2147483679" r:id="rId11"/>
    <p:sldLayoutId id="2147483667" r:id="rId12"/>
    <p:sldLayoutId id="2147483680" r:id="rId13"/>
    <p:sldLayoutId id="2147483682" r:id="rId14"/>
    <p:sldLayoutId id="2147483681" r:id="rId15"/>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2550" b="1" i="0" kern="1200" baseline="0">
          <a:solidFill>
            <a:srgbClr val="0066A1"/>
          </a:solidFill>
          <a:latin typeface="Calibri" charset="0"/>
          <a:ea typeface="Calibri" charset="0"/>
          <a:cs typeface="Calibri" charset="0"/>
        </a:defRPr>
      </a:lvl1pPr>
    </p:titleStyle>
    <p:body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chart" Target="../charts/char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chart" Target="../charts/char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chart" Target="../charts/char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chart" Target="../charts/char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18.xml"/><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hyperlink" Target="http://www.engineering360.com/" TargetMode="External"/><Relationship Id="rId8" Type="http://schemas.openxmlformats.org/officeDocument/2006/relationships/hyperlink" Target="http://www.electronics360.com/" TargetMode="External"/><Relationship Id="rId9" Type="http://schemas.openxmlformats.org/officeDocument/2006/relationships/hyperlink" Target="http://www.datasheets360.com/" TargetMode="External"/><Relationship Id="rId1" Type="http://schemas.openxmlformats.org/officeDocument/2006/relationships/tags" Target="../tags/tag1.xml"/><Relationship Id="rId2" Type="http://schemas.openxmlformats.org/officeDocument/2006/relationships/tags" Target="../tags/tag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hyperlink" Target="http://ieee-collabratec.ieee.org/" TargetMode="External"/><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hyperlink" Target="http://internetinitiative.ieee.org/events/conferences/gci-digital-literacy-practicu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techethics.ieee.org/" TargetMode="External"/><Relationship Id="rId4" Type="http://schemas.openxmlformats.org/officeDocument/2006/relationships/hyperlink" Target="http://ieeetv.ieee.org/channels/techethics" TargetMode="External"/><Relationship Id="rId5" Type="http://schemas.openxmlformats.org/officeDocument/2006/relationships/hyperlink" Target="http://techethics.ieee.org/join" TargetMode="External"/><Relationship Id="rId6" Type="http://schemas.openxmlformats.org/officeDocument/2006/relationships/hyperlink" Target="http://theinstitute.ieee.org/static/special-report-ethics-in-engineering" TargetMode="External"/><Relationship Id="rId7" Type="http://schemas.openxmlformats.org/officeDocument/2006/relationships/image" Target="../media/image29.jpeg"/><Relationship Id="rId8" Type="http://schemas.openxmlformats.org/officeDocument/2006/relationships/image" Target="../media/image30.png"/><Relationship Id="rId9"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32.tif"/><Relationship Id="rId4" Type="http://schemas.openxmlformats.org/officeDocument/2006/relationships/image" Target="../media/image33.PNG"/><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hyperlink" Target="TryEngineering.org" TargetMode="External"/><Relationship Id="rId4" Type="http://schemas.openxmlformats.org/officeDocument/2006/relationships/image" Target="../media/image37.jpeg"/><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png"/><Relationship Id="rId3"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g"/><Relationship Id="rId5"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png"/><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1" Type="http://schemas.openxmlformats.org/officeDocument/2006/relationships/image" Target="../media/image17.jpe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chart" Target="../charts/char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chart" Target="../charts/char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chart" Target="../charts/char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ctrTitle"/>
          </p:nvPr>
        </p:nvSpPr>
        <p:spPr>
          <a:xfrm>
            <a:off x="685800" y="3054932"/>
            <a:ext cx="7772400" cy="522983"/>
          </a:xfrm>
        </p:spPr>
        <p:txBody>
          <a:bodyPr>
            <a:normAutofit fontScale="90000"/>
          </a:bodyPr>
          <a:lstStyle/>
          <a:p>
            <a:r>
              <a:rPr lang="en-US" dirty="0"/>
              <a:t>IEEE Executive Director’s Report 	</a:t>
            </a:r>
          </a:p>
        </p:txBody>
      </p:sp>
      <p:sp>
        <p:nvSpPr>
          <p:cNvPr id="22" name="Subtitle 21"/>
          <p:cNvSpPr>
            <a:spLocks noGrp="1"/>
          </p:cNvSpPr>
          <p:nvPr>
            <p:ph type="subTitle" idx="1"/>
          </p:nvPr>
        </p:nvSpPr>
        <p:spPr>
          <a:xfrm>
            <a:off x="685800" y="3577915"/>
            <a:ext cx="7772400" cy="956810"/>
          </a:xfrm>
        </p:spPr>
        <p:txBody>
          <a:bodyPr>
            <a:noAutofit/>
          </a:bodyPr>
          <a:lstStyle/>
          <a:p>
            <a:pPr>
              <a:spcBef>
                <a:spcPts val="0"/>
              </a:spcBef>
            </a:pPr>
            <a:r>
              <a:rPr lang="en-US" dirty="0" smtClean="0"/>
              <a:t>Jim Prendergast, IEEE Executive Director &amp; CEO 	</a:t>
            </a:r>
          </a:p>
          <a:p>
            <a:pPr>
              <a:spcBef>
                <a:spcPts val="0"/>
              </a:spcBef>
            </a:pPr>
            <a:r>
              <a:rPr lang="en-US" dirty="0"/>
              <a:t>IEEE </a:t>
            </a:r>
            <a:r>
              <a:rPr lang="en-US" dirty="0" smtClean="0"/>
              <a:t>Region 10 Meeting </a:t>
            </a:r>
          </a:p>
          <a:p>
            <a:pPr>
              <a:spcBef>
                <a:spcPts val="0"/>
              </a:spcBef>
            </a:pPr>
            <a:r>
              <a:rPr lang="en-US" dirty="0" smtClean="0"/>
              <a:t>Sections Congress 2017</a:t>
            </a:r>
            <a:endParaRPr lang="en-US" dirty="0"/>
          </a:p>
          <a:p>
            <a:pPr>
              <a:spcBef>
                <a:spcPts val="0"/>
              </a:spcBef>
            </a:pPr>
            <a:r>
              <a:rPr lang="en-US" dirty="0" smtClean="0"/>
              <a:t>11 August 2017 </a:t>
            </a:r>
            <a:endParaRPr lang="en-US" dirty="0"/>
          </a:p>
        </p:txBody>
      </p:sp>
    </p:spTree>
    <p:extLst>
      <p:ext uri="{BB962C8B-B14F-4D97-AF65-F5344CB8AC3E}">
        <p14:creationId xmlns:p14="http://schemas.microsoft.com/office/powerpoint/2010/main" val="1757086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China YTD </a:t>
            </a:r>
            <a:r>
              <a:rPr lang="en-US" dirty="0" smtClean="0"/>
              <a:t>Highlights</a:t>
            </a:r>
            <a:endParaRPr lang="en-US" dirty="0"/>
          </a:p>
        </p:txBody>
      </p:sp>
      <p:sp>
        <p:nvSpPr>
          <p:cNvPr id="3" name="Text Placeholder 2"/>
          <p:cNvSpPr>
            <a:spLocks noGrp="1"/>
          </p:cNvSpPr>
          <p:nvPr>
            <p:ph type="body" sz="quarter" idx="13"/>
          </p:nvPr>
        </p:nvSpPr>
        <p:spPr>
          <a:xfrm>
            <a:off x="628649" y="1234440"/>
            <a:ext cx="8515351" cy="2844404"/>
          </a:xfrm>
        </p:spPr>
        <p:txBody>
          <a:bodyPr>
            <a:noAutofit/>
          </a:bodyPr>
          <a:lstStyle/>
          <a:p>
            <a:pPr>
              <a:lnSpc>
                <a:spcPct val="100000"/>
              </a:lnSpc>
              <a:spcBef>
                <a:spcPts val="0"/>
              </a:spcBef>
            </a:pPr>
            <a:r>
              <a:rPr lang="en-US" sz="1800" dirty="0"/>
              <a:t>New </a:t>
            </a:r>
            <a:r>
              <a:rPr lang="en-US" sz="1800" dirty="0" smtClean="0"/>
              <a:t>orders placed </a:t>
            </a:r>
            <a:r>
              <a:rPr lang="en-US" sz="1800" dirty="0"/>
              <a:t>$</a:t>
            </a:r>
            <a:r>
              <a:rPr lang="en-US" sz="1800" dirty="0" smtClean="0"/>
              <a:t>709K</a:t>
            </a:r>
            <a:endParaRPr lang="en-US" sz="1800" dirty="0"/>
          </a:p>
          <a:p>
            <a:pPr lvl="1">
              <a:lnSpc>
                <a:spcPct val="100000"/>
              </a:lnSpc>
              <a:spcBef>
                <a:spcPts val="0"/>
              </a:spcBef>
            </a:pPr>
            <a:r>
              <a:rPr lang="en-US" sz="1600" dirty="0"/>
              <a:t>Nexchip </a:t>
            </a:r>
            <a:r>
              <a:rPr lang="en-US" sz="1600" dirty="0" smtClean="0"/>
              <a:t>Semiconductor </a:t>
            </a:r>
            <a:r>
              <a:rPr lang="en-US" sz="1600" dirty="0"/>
              <a:t>– Ent L2 + eLearning Lib  $13K + $6K = $19K in April</a:t>
            </a:r>
          </a:p>
          <a:p>
            <a:pPr lvl="1">
              <a:lnSpc>
                <a:spcPct val="100000"/>
              </a:lnSpc>
              <a:spcBef>
                <a:spcPts val="0"/>
              </a:spcBef>
            </a:pPr>
            <a:r>
              <a:rPr lang="en-US" sz="1600" dirty="0"/>
              <a:t>$612K for 8 new schools (6 of 8 are cancelled schools in Nov 2016) </a:t>
            </a:r>
          </a:p>
          <a:p>
            <a:pPr lvl="1">
              <a:lnSpc>
                <a:spcPct val="100000"/>
              </a:lnSpc>
              <a:spcBef>
                <a:spcPts val="0"/>
              </a:spcBef>
            </a:pPr>
            <a:r>
              <a:rPr lang="en-US" sz="1600" dirty="0"/>
              <a:t>Tencent: upgraded from Enterprise L3 to IEEE Computing Library $27K; +$13K new sales; Tencent signed MOU with IEEE in May</a:t>
            </a:r>
          </a:p>
          <a:p>
            <a:pPr>
              <a:lnSpc>
                <a:spcPct val="100000"/>
              </a:lnSpc>
              <a:spcBef>
                <a:spcPts val="0"/>
              </a:spcBef>
            </a:pPr>
            <a:r>
              <a:rPr lang="en-US" sz="1800" dirty="0" smtClean="0"/>
              <a:t>Major </a:t>
            </a:r>
            <a:r>
              <a:rPr lang="en-US" sz="1800" dirty="0"/>
              <a:t>p</a:t>
            </a:r>
            <a:r>
              <a:rPr lang="en-US" sz="1800" dirty="0" smtClean="0"/>
              <a:t>rospects</a:t>
            </a:r>
            <a:endParaRPr lang="en-US" sz="1800" dirty="0"/>
          </a:p>
          <a:p>
            <a:pPr lvl="1">
              <a:lnSpc>
                <a:spcPct val="100000"/>
              </a:lnSpc>
              <a:spcBef>
                <a:spcPts val="0"/>
              </a:spcBef>
            </a:pPr>
            <a:r>
              <a:rPr lang="en-US" sz="1600" dirty="0"/>
              <a:t>Taobao.com – ENT L2 $</a:t>
            </a:r>
            <a:r>
              <a:rPr lang="en-US" sz="1600" dirty="0" smtClean="0"/>
              <a:t>14K</a:t>
            </a:r>
            <a:endParaRPr lang="en-US" sz="1600" dirty="0"/>
          </a:p>
          <a:p>
            <a:pPr lvl="1">
              <a:lnSpc>
                <a:spcPct val="100000"/>
              </a:lnSpc>
              <a:spcBef>
                <a:spcPts val="0"/>
              </a:spcBef>
            </a:pPr>
            <a:r>
              <a:rPr lang="en-US" sz="1600" dirty="0"/>
              <a:t>Shanghai HuaLi Microelectronics (HLMC) – </a:t>
            </a:r>
            <a:r>
              <a:rPr lang="en-US" sz="1600" dirty="0" smtClean="0"/>
              <a:t>IEL </a:t>
            </a:r>
            <a:r>
              <a:rPr lang="en-US" sz="1600" dirty="0"/>
              <a:t>$131K  (by Q2); will sign </a:t>
            </a:r>
            <a:r>
              <a:rPr lang="en-US" sz="1600" dirty="0" smtClean="0"/>
              <a:t>3-years </a:t>
            </a:r>
            <a:r>
              <a:rPr lang="en-US" sz="1600" dirty="0"/>
              <a:t>contract</a:t>
            </a:r>
          </a:p>
          <a:p>
            <a:pPr lvl="1">
              <a:lnSpc>
                <a:spcPct val="100000"/>
              </a:lnSpc>
              <a:spcBef>
                <a:spcPts val="0"/>
              </a:spcBef>
            </a:pPr>
            <a:r>
              <a:rPr lang="en-US" sz="1600" dirty="0"/>
              <a:t>State Grid Corporation of </a:t>
            </a:r>
            <a:r>
              <a:rPr lang="en-US" sz="1600" dirty="0" smtClean="0"/>
              <a:t>China (SGCC) </a:t>
            </a:r>
            <a:r>
              <a:rPr lang="en-US" sz="1600" dirty="0"/>
              <a:t>Multi Sites – IEL $</a:t>
            </a:r>
            <a:r>
              <a:rPr lang="en-US" sz="1600" dirty="0" smtClean="0"/>
              <a:t>420K </a:t>
            </a:r>
            <a:r>
              <a:rPr lang="en-US" sz="1600" dirty="0"/>
              <a:t>(by Q4)</a:t>
            </a:r>
          </a:p>
          <a:p>
            <a:pPr lvl="1">
              <a:lnSpc>
                <a:spcPct val="100000"/>
              </a:lnSpc>
              <a:spcBef>
                <a:spcPts val="0"/>
              </a:spcBef>
            </a:pPr>
            <a:r>
              <a:rPr lang="en-US" sz="1600" dirty="0"/>
              <a:t>China Consortium – IEL 7 new </a:t>
            </a:r>
            <a:r>
              <a:rPr lang="en-US" sz="1600" dirty="0" smtClean="0"/>
              <a:t>schools: </a:t>
            </a:r>
            <a:r>
              <a:rPr lang="en-US" sz="1600" dirty="0"/>
              <a:t>$560K </a:t>
            </a:r>
            <a:r>
              <a:rPr lang="en-US" sz="1600" dirty="0" smtClean="0"/>
              <a:t>(orders </a:t>
            </a:r>
            <a:r>
              <a:rPr lang="en-US" sz="1600" dirty="0"/>
              <a:t>in for 8 schools)</a:t>
            </a:r>
          </a:p>
          <a:p>
            <a:pPr lvl="1">
              <a:lnSpc>
                <a:spcPct val="100000"/>
              </a:lnSpc>
              <a:spcBef>
                <a:spcPts val="0"/>
              </a:spcBef>
            </a:pPr>
            <a:r>
              <a:rPr lang="en-US" sz="1600" dirty="0"/>
              <a:t>All-Society Periodicals </a:t>
            </a:r>
            <a:r>
              <a:rPr lang="en-US" sz="1600" dirty="0" smtClean="0"/>
              <a:t>Package (ASPP) </a:t>
            </a:r>
            <a:r>
              <a:rPr lang="en-US" sz="1600" dirty="0"/>
              <a:t>7 </a:t>
            </a:r>
            <a:r>
              <a:rPr lang="en-US" sz="1600" dirty="0" smtClean="0"/>
              <a:t>new </a:t>
            </a:r>
            <a:r>
              <a:rPr lang="en-US" sz="1600" dirty="0"/>
              <a:t>prospects (small schools)</a:t>
            </a:r>
          </a:p>
          <a:p>
            <a:pPr>
              <a:lnSpc>
                <a:spcPct val="100000"/>
              </a:lnSpc>
              <a:spcBef>
                <a:spcPts val="0"/>
              </a:spcBef>
            </a:pPr>
            <a:r>
              <a:rPr lang="en-US" sz="1800" dirty="0" smtClean="0"/>
              <a:t>Challenge</a:t>
            </a:r>
            <a:endParaRPr lang="en-US" sz="1800" dirty="0"/>
          </a:p>
          <a:p>
            <a:pPr lvl="1">
              <a:lnSpc>
                <a:spcPct val="100000"/>
              </a:lnSpc>
              <a:spcBef>
                <a:spcPts val="0"/>
              </a:spcBef>
            </a:pPr>
            <a:r>
              <a:rPr lang="en-US" sz="1600" dirty="0"/>
              <a:t>Interface </a:t>
            </a:r>
            <a:r>
              <a:rPr lang="en-US" sz="1600" dirty="0" smtClean="0"/>
              <a:t>language </a:t>
            </a:r>
            <a:r>
              <a:rPr lang="en-US" sz="1600" dirty="0"/>
              <a:t>still a barrier</a:t>
            </a:r>
          </a:p>
          <a:p>
            <a:endParaRPr lang="en-US" dirty="0"/>
          </a:p>
        </p:txBody>
      </p:sp>
      <p:sp>
        <p:nvSpPr>
          <p:cNvPr id="5" name="Slide Number Placeholder 4"/>
          <p:cNvSpPr>
            <a:spLocks noGrp="1"/>
          </p:cNvSpPr>
          <p:nvPr>
            <p:ph type="sldNum" sz="quarter" idx="15"/>
          </p:nvPr>
        </p:nvSpPr>
        <p:spPr/>
        <p:txBody>
          <a:bodyPr/>
          <a:lstStyle/>
          <a:p>
            <a:fld id="{3DD97BEB-BAEF-0344-9D5C-EC73E478698A}" type="slidenum">
              <a:rPr lang="en-US" smtClean="0"/>
              <a:pPr/>
              <a:t>9</a:t>
            </a:fld>
            <a:endParaRPr lang="en-US" dirty="0"/>
          </a:p>
        </p:txBody>
      </p:sp>
      <p:sp>
        <p:nvSpPr>
          <p:cNvPr id="7" name="TextBox 6"/>
          <p:cNvSpPr txBox="1"/>
          <p:nvPr/>
        </p:nvSpPr>
        <p:spPr>
          <a:xfrm>
            <a:off x="628650" y="4585421"/>
            <a:ext cx="551754" cy="246221"/>
          </a:xfrm>
          <a:prstGeom prst="rect">
            <a:avLst/>
          </a:prstGeom>
          <a:noFill/>
        </p:spPr>
        <p:txBody>
          <a:bodyPr wrap="none" rtlCol="0">
            <a:spAutoFit/>
          </a:bodyPr>
          <a:lstStyle/>
          <a:p>
            <a:r>
              <a:rPr lang="en-US" sz="1000" dirty="0" smtClean="0"/>
              <a:t>all USD</a:t>
            </a:r>
            <a:endParaRPr lang="en-US" sz="1000" dirty="0"/>
          </a:p>
        </p:txBody>
      </p:sp>
    </p:spTree>
    <p:extLst>
      <p:ext uri="{BB962C8B-B14F-4D97-AF65-F5344CB8AC3E}">
        <p14:creationId xmlns:p14="http://schemas.microsoft.com/office/powerpoint/2010/main" val="34131104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420624"/>
            <a:ext cx="5915025" cy="415002"/>
          </a:xfrm>
        </p:spPr>
        <p:txBody>
          <a:bodyPr/>
          <a:lstStyle/>
          <a:p>
            <a:r>
              <a:rPr lang="en-US" dirty="0" smtClean="0"/>
              <a:t>South Korea – By Market Type (US$9.13M)</a:t>
            </a:r>
            <a:endParaRPr lang="en-US" dirty="0"/>
          </a:p>
        </p:txBody>
      </p:sp>
      <p:sp>
        <p:nvSpPr>
          <p:cNvPr id="4" name="Text Placeholder 3"/>
          <p:cNvSpPr>
            <a:spLocks noGrp="1"/>
          </p:cNvSpPr>
          <p:nvPr>
            <p:ph type="body" sz="quarter" idx="14"/>
          </p:nvPr>
        </p:nvSpPr>
        <p:spPr>
          <a:xfrm>
            <a:off x="4347953" y="852802"/>
            <a:ext cx="4796047" cy="3534590"/>
          </a:xfrm>
        </p:spPr>
        <p:txBody>
          <a:bodyPr>
            <a:noAutofit/>
          </a:bodyPr>
          <a:lstStyle/>
          <a:p>
            <a:pPr>
              <a:lnSpc>
                <a:spcPct val="100000"/>
              </a:lnSpc>
              <a:spcBef>
                <a:spcPts val="0"/>
              </a:spcBef>
            </a:pPr>
            <a:r>
              <a:rPr lang="en-US" sz="1600" dirty="0"/>
              <a:t>Academic 75%</a:t>
            </a:r>
          </a:p>
          <a:p>
            <a:pPr lvl="1">
              <a:lnSpc>
                <a:spcPct val="100000"/>
              </a:lnSpc>
              <a:spcBef>
                <a:spcPts val="0"/>
              </a:spcBef>
            </a:pPr>
            <a:r>
              <a:rPr lang="en-US" sz="1600" dirty="0"/>
              <a:t>Korea </a:t>
            </a:r>
            <a:r>
              <a:rPr lang="en-US" sz="1600" dirty="0" smtClean="0"/>
              <a:t>Consortium $16.7M</a:t>
            </a:r>
            <a:endParaRPr lang="en-US" sz="1600" dirty="0"/>
          </a:p>
          <a:p>
            <a:pPr lvl="1">
              <a:lnSpc>
                <a:spcPct val="100000"/>
              </a:lnSpc>
              <a:spcBef>
                <a:spcPts val="0"/>
              </a:spcBef>
            </a:pPr>
            <a:r>
              <a:rPr lang="en-US" sz="1600" dirty="0"/>
              <a:t>81 members</a:t>
            </a:r>
          </a:p>
          <a:p>
            <a:pPr>
              <a:lnSpc>
                <a:spcPct val="100000"/>
              </a:lnSpc>
              <a:spcBef>
                <a:spcPts val="0"/>
              </a:spcBef>
            </a:pPr>
            <a:r>
              <a:rPr lang="en-US" sz="1600" dirty="0" smtClean="0"/>
              <a:t>Government </a:t>
            </a:r>
            <a:r>
              <a:rPr lang="en-US" sz="1600" dirty="0"/>
              <a:t>2%</a:t>
            </a:r>
          </a:p>
          <a:p>
            <a:pPr lvl="1">
              <a:lnSpc>
                <a:spcPct val="100000"/>
              </a:lnSpc>
              <a:spcBef>
                <a:spcPts val="0"/>
              </a:spcBef>
            </a:pPr>
            <a:r>
              <a:rPr lang="en-US" sz="1600" dirty="0"/>
              <a:t>Korea Intellectual Property Office (KIPO) - $</a:t>
            </a:r>
            <a:r>
              <a:rPr lang="en-US" sz="1600" dirty="0" smtClean="0"/>
              <a:t>181K</a:t>
            </a:r>
            <a:endParaRPr lang="en-US" sz="1600" dirty="0"/>
          </a:p>
          <a:p>
            <a:pPr>
              <a:lnSpc>
                <a:spcPct val="100000"/>
              </a:lnSpc>
              <a:spcBef>
                <a:spcPts val="0"/>
              </a:spcBef>
            </a:pPr>
            <a:r>
              <a:rPr lang="en-US" sz="1600" dirty="0" smtClean="0"/>
              <a:t>Corporate </a:t>
            </a:r>
            <a:r>
              <a:rPr lang="en-US" sz="1600" dirty="0"/>
              <a:t>23% </a:t>
            </a:r>
          </a:p>
          <a:p>
            <a:pPr lvl="1">
              <a:lnSpc>
                <a:spcPct val="100000"/>
              </a:lnSpc>
              <a:spcBef>
                <a:spcPts val="0"/>
              </a:spcBef>
            </a:pPr>
            <a:r>
              <a:rPr lang="en-US" sz="1600" dirty="0" smtClean="0"/>
              <a:t>Samsung Electronics Co. Ltd $499K</a:t>
            </a:r>
          </a:p>
          <a:p>
            <a:pPr lvl="1">
              <a:lnSpc>
                <a:spcPct val="100000"/>
              </a:lnSpc>
              <a:spcBef>
                <a:spcPts val="0"/>
              </a:spcBef>
            </a:pPr>
            <a:r>
              <a:rPr lang="en-US" sz="1600" dirty="0" smtClean="0"/>
              <a:t>Magnachip Semiconductor $165K</a:t>
            </a:r>
          </a:p>
          <a:p>
            <a:pPr lvl="1">
              <a:lnSpc>
                <a:spcPct val="100000"/>
              </a:lnSpc>
              <a:spcBef>
                <a:spcPts val="0"/>
              </a:spcBef>
            </a:pPr>
            <a:r>
              <a:rPr lang="en-US" sz="1600" dirty="0" smtClean="0"/>
              <a:t>LG Display Co $103K</a:t>
            </a:r>
          </a:p>
          <a:p>
            <a:pPr lvl="1">
              <a:lnSpc>
                <a:spcPct val="100000"/>
              </a:lnSpc>
              <a:spcBef>
                <a:spcPts val="0"/>
              </a:spcBef>
            </a:pPr>
            <a:r>
              <a:rPr lang="en-US" sz="1600" dirty="0" smtClean="0"/>
              <a:t>LG Electronics $239K</a:t>
            </a:r>
          </a:p>
          <a:p>
            <a:pPr lvl="1">
              <a:lnSpc>
                <a:spcPct val="100000"/>
              </a:lnSpc>
              <a:spcBef>
                <a:spcPts val="0"/>
              </a:spcBef>
            </a:pPr>
            <a:r>
              <a:rPr lang="en-US" sz="1600" dirty="0" smtClean="0"/>
              <a:t>SK Hynix $198K</a:t>
            </a:r>
          </a:p>
          <a:p>
            <a:pPr lvl="1">
              <a:lnSpc>
                <a:spcPct val="100000"/>
              </a:lnSpc>
              <a:spcBef>
                <a:spcPts val="0"/>
              </a:spcBef>
            </a:pPr>
            <a:r>
              <a:rPr lang="en-US" sz="1600" dirty="0" smtClean="0"/>
              <a:t>Hyundai Motor Company $187K</a:t>
            </a:r>
          </a:p>
          <a:p>
            <a:pPr lvl="1">
              <a:lnSpc>
                <a:spcPct val="100000"/>
              </a:lnSpc>
              <a:spcBef>
                <a:spcPts val="0"/>
              </a:spcBef>
            </a:pPr>
            <a:r>
              <a:rPr lang="en-US" sz="1600" dirty="0" smtClean="0"/>
              <a:t>LIG Nex1 $177K</a:t>
            </a:r>
          </a:p>
          <a:p>
            <a:pPr lvl="1">
              <a:lnSpc>
                <a:spcPct val="100000"/>
              </a:lnSpc>
              <a:spcBef>
                <a:spcPts val="0"/>
              </a:spcBef>
            </a:pPr>
            <a:r>
              <a:rPr lang="en-US" sz="1600" dirty="0" smtClean="0"/>
              <a:t>Hanwha Techwin Co Ltd. $128K</a:t>
            </a:r>
          </a:p>
          <a:p>
            <a:pPr lvl="1">
              <a:lnSpc>
                <a:spcPct val="100000"/>
              </a:lnSpc>
              <a:spcBef>
                <a:spcPts val="0"/>
              </a:spcBef>
            </a:pPr>
            <a:r>
              <a:rPr lang="en-US" sz="1600" dirty="0" smtClean="0"/>
              <a:t>NAVER Corp $141K</a:t>
            </a:r>
          </a:p>
          <a:p>
            <a:pPr lvl="1">
              <a:lnSpc>
                <a:spcPct val="100000"/>
              </a:lnSpc>
              <a:spcBef>
                <a:spcPts val="0"/>
              </a:spcBef>
            </a:pPr>
            <a:r>
              <a:rPr lang="en-US" sz="1600" dirty="0" smtClean="0"/>
              <a:t>SK Telecom $143K</a:t>
            </a:r>
            <a:endParaRPr lang="en-US" sz="1600" dirty="0"/>
          </a:p>
        </p:txBody>
      </p:sp>
      <p:sp>
        <p:nvSpPr>
          <p:cNvPr id="5" name="Slide Number Placeholder 4"/>
          <p:cNvSpPr>
            <a:spLocks noGrp="1"/>
          </p:cNvSpPr>
          <p:nvPr>
            <p:ph type="sldNum" sz="quarter" idx="15"/>
          </p:nvPr>
        </p:nvSpPr>
        <p:spPr/>
        <p:txBody>
          <a:bodyPr/>
          <a:lstStyle/>
          <a:p>
            <a:fld id="{3DD97BEB-BAEF-0344-9D5C-EC73E478698A}" type="slidenum">
              <a:rPr lang="en-US" smtClean="0"/>
              <a:pPr/>
              <a:t>10</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1539242567"/>
              </p:ext>
            </p:extLst>
          </p:nvPr>
        </p:nvGraphicFramePr>
        <p:xfrm>
          <a:off x="509121" y="904249"/>
          <a:ext cx="3838832" cy="23860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073058646"/>
              </p:ext>
            </p:extLst>
          </p:nvPr>
        </p:nvGraphicFramePr>
        <p:xfrm>
          <a:off x="1243674" y="3216542"/>
          <a:ext cx="2232951" cy="1312476"/>
        </p:xfrm>
        <a:graphic>
          <a:graphicData uri="http://schemas.openxmlformats.org/drawingml/2006/table">
            <a:tbl>
              <a:tblPr>
                <a:tableStyleId>{5C22544A-7EE6-4342-B048-85BDC9FD1C3A}</a:tableStyleId>
              </a:tblPr>
              <a:tblGrid>
                <a:gridCol w="1139762">
                  <a:extLst>
                    <a:ext uri="{9D8B030D-6E8A-4147-A177-3AD203B41FA5}">
                      <a16:colId xmlns:a16="http://schemas.microsoft.com/office/drawing/2014/main" xmlns="" val="3764034953"/>
                    </a:ext>
                  </a:extLst>
                </a:gridCol>
                <a:gridCol w="1093189">
                  <a:extLst>
                    <a:ext uri="{9D8B030D-6E8A-4147-A177-3AD203B41FA5}">
                      <a16:colId xmlns:a16="http://schemas.microsoft.com/office/drawing/2014/main" xmlns="" val="3579422354"/>
                    </a:ext>
                  </a:extLst>
                </a:gridCol>
              </a:tblGrid>
              <a:tr h="328119">
                <a:tc>
                  <a:txBody>
                    <a:bodyPr/>
                    <a:lstStyle/>
                    <a:p>
                      <a:pPr algn="l" fontAlgn="b"/>
                      <a:r>
                        <a:rPr lang="en-US" sz="1600" u="none" strike="noStrike" dirty="0">
                          <a:effectLst/>
                          <a:latin typeface="+mn-lt"/>
                        </a:rPr>
                        <a:t>Academic</a:t>
                      </a:r>
                      <a:endParaRPr lang="en-US" sz="1600" b="0" i="0" u="none" strike="noStrike" dirty="0">
                        <a:solidFill>
                          <a:srgbClr val="000000"/>
                        </a:solidFill>
                        <a:effectLst/>
                        <a:latin typeface="+mn-lt"/>
                      </a:endParaRPr>
                    </a:p>
                  </a:txBody>
                  <a:tcPr marL="4763" marR="4763" marT="4763" marB="0" anchor="b"/>
                </a:tc>
                <a:tc>
                  <a:txBody>
                    <a:bodyPr/>
                    <a:lstStyle/>
                    <a:p>
                      <a:pPr algn="r" fontAlgn="b"/>
                      <a:r>
                        <a:rPr lang="en-US" sz="1600" u="none" strike="noStrike" dirty="0">
                          <a:effectLst/>
                          <a:latin typeface="+mn-lt"/>
                        </a:rPr>
                        <a:t>$</a:t>
                      </a:r>
                      <a:r>
                        <a:rPr lang="en-US" sz="1600" u="none" strike="noStrike" dirty="0" smtClean="0">
                          <a:effectLst/>
                          <a:latin typeface="+mn-lt"/>
                        </a:rPr>
                        <a:t>6.8M</a:t>
                      </a:r>
                      <a:endParaRPr lang="en-US" sz="16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2589304670"/>
                  </a:ext>
                </a:extLst>
              </a:tr>
              <a:tr h="328119">
                <a:tc>
                  <a:txBody>
                    <a:bodyPr/>
                    <a:lstStyle/>
                    <a:p>
                      <a:pPr algn="l" fontAlgn="b"/>
                      <a:r>
                        <a:rPr lang="en-US" sz="1600" u="none" strike="noStrike" dirty="0">
                          <a:effectLst/>
                          <a:latin typeface="+mn-lt"/>
                        </a:rPr>
                        <a:t>Government</a:t>
                      </a:r>
                      <a:endParaRPr lang="en-US" sz="1600" b="0" i="0" u="none" strike="noStrike" dirty="0">
                        <a:solidFill>
                          <a:srgbClr val="000000"/>
                        </a:solidFill>
                        <a:effectLst/>
                        <a:latin typeface="+mn-lt"/>
                      </a:endParaRPr>
                    </a:p>
                  </a:txBody>
                  <a:tcPr marL="4763" marR="4763" marT="4763" marB="0" anchor="b"/>
                </a:tc>
                <a:tc>
                  <a:txBody>
                    <a:bodyPr/>
                    <a:lstStyle/>
                    <a:p>
                      <a:pPr algn="r" fontAlgn="b"/>
                      <a:r>
                        <a:rPr lang="en-US" sz="1600" u="none" strike="noStrike" dirty="0">
                          <a:effectLst/>
                          <a:latin typeface="+mn-lt"/>
                        </a:rPr>
                        <a:t>$</a:t>
                      </a:r>
                      <a:r>
                        <a:rPr lang="en-US" sz="1600" u="none" strike="noStrike" dirty="0" smtClean="0">
                          <a:effectLst/>
                          <a:latin typeface="+mn-lt"/>
                        </a:rPr>
                        <a:t>0.22M</a:t>
                      </a:r>
                      <a:endParaRPr lang="en-US" sz="16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3244030037"/>
                  </a:ext>
                </a:extLst>
              </a:tr>
              <a:tr h="328119">
                <a:tc>
                  <a:txBody>
                    <a:bodyPr/>
                    <a:lstStyle/>
                    <a:p>
                      <a:pPr algn="l" fontAlgn="b"/>
                      <a:r>
                        <a:rPr lang="en-US" sz="1600" u="none" strike="noStrike" dirty="0">
                          <a:effectLst/>
                          <a:latin typeface="+mn-lt"/>
                        </a:rPr>
                        <a:t>Corporate</a:t>
                      </a:r>
                      <a:endParaRPr lang="en-US" sz="1600" b="0" i="0" u="none" strike="noStrike" dirty="0">
                        <a:solidFill>
                          <a:srgbClr val="000000"/>
                        </a:solidFill>
                        <a:effectLst/>
                        <a:latin typeface="+mn-lt"/>
                      </a:endParaRPr>
                    </a:p>
                  </a:txBody>
                  <a:tcPr marL="4763" marR="4763" marT="4763" marB="0" anchor="b"/>
                </a:tc>
                <a:tc>
                  <a:txBody>
                    <a:bodyPr/>
                    <a:lstStyle/>
                    <a:p>
                      <a:pPr algn="r" fontAlgn="b"/>
                      <a:r>
                        <a:rPr lang="en-US" sz="1600" u="none" strike="noStrike" dirty="0">
                          <a:effectLst/>
                          <a:latin typeface="+mn-lt"/>
                        </a:rPr>
                        <a:t>$</a:t>
                      </a:r>
                      <a:r>
                        <a:rPr lang="en-US" sz="1600" u="none" strike="noStrike" dirty="0" smtClean="0">
                          <a:effectLst/>
                          <a:latin typeface="+mn-lt"/>
                        </a:rPr>
                        <a:t>2.1M</a:t>
                      </a:r>
                      <a:endParaRPr lang="en-US" sz="16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610540182"/>
                  </a:ext>
                </a:extLst>
              </a:tr>
              <a:tr h="328119">
                <a:tc>
                  <a:txBody>
                    <a:bodyPr/>
                    <a:lstStyle/>
                    <a:p>
                      <a:pPr algn="l" fontAlgn="b"/>
                      <a:r>
                        <a:rPr lang="en-US" sz="1600" b="0" i="0" u="none" strike="noStrike" dirty="0" smtClean="0">
                          <a:solidFill>
                            <a:srgbClr val="000000"/>
                          </a:solidFill>
                          <a:effectLst/>
                          <a:latin typeface="+mn-lt"/>
                        </a:rPr>
                        <a:t>Total</a:t>
                      </a:r>
                      <a:endParaRPr lang="en-US" sz="1600" b="0" i="0" u="none" strike="noStrike" dirty="0">
                        <a:solidFill>
                          <a:srgbClr val="000000"/>
                        </a:solidFill>
                        <a:effectLst/>
                        <a:latin typeface="+mn-lt"/>
                      </a:endParaRPr>
                    </a:p>
                  </a:txBody>
                  <a:tcPr marL="4763" marR="4763" marT="4763" marB="0" anchor="b"/>
                </a:tc>
                <a:tc>
                  <a:txBody>
                    <a:bodyPr/>
                    <a:lstStyle/>
                    <a:p>
                      <a:pPr algn="r" fontAlgn="b"/>
                      <a:r>
                        <a:rPr lang="en-US" sz="1600" u="none" strike="noStrike" dirty="0">
                          <a:effectLst/>
                          <a:latin typeface="+mn-lt"/>
                        </a:rPr>
                        <a:t>$</a:t>
                      </a:r>
                      <a:r>
                        <a:rPr lang="en-US" sz="1600" u="none" strike="noStrike" dirty="0" smtClean="0">
                          <a:effectLst/>
                          <a:latin typeface="+mn-lt"/>
                        </a:rPr>
                        <a:t>9.13M</a:t>
                      </a:r>
                      <a:endParaRPr lang="en-US" sz="16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1174665886"/>
                  </a:ext>
                </a:extLst>
              </a:tr>
            </a:tbl>
          </a:graphicData>
        </a:graphic>
      </p:graphicFrame>
      <p:sp>
        <p:nvSpPr>
          <p:cNvPr id="8" name="TextBox 7"/>
          <p:cNvSpPr txBox="1"/>
          <p:nvPr/>
        </p:nvSpPr>
        <p:spPr>
          <a:xfrm>
            <a:off x="628650" y="4585421"/>
            <a:ext cx="551754" cy="246221"/>
          </a:xfrm>
          <a:prstGeom prst="rect">
            <a:avLst/>
          </a:prstGeom>
          <a:noFill/>
        </p:spPr>
        <p:txBody>
          <a:bodyPr wrap="none" rtlCol="0">
            <a:spAutoFit/>
          </a:bodyPr>
          <a:lstStyle/>
          <a:p>
            <a:r>
              <a:rPr lang="en-US" sz="1000" dirty="0" smtClean="0"/>
              <a:t>all USD</a:t>
            </a:r>
            <a:endParaRPr lang="en-US" sz="1000" dirty="0"/>
          </a:p>
        </p:txBody>
      </p:sp>
    </p:spTree>
    <p:extLst>
      <p:ext uri="{BB962C8B-B14F-4D97-AF65-F5344CB8AC3E}">
        <p14:creationId xmlns:p14="http://schemas.microsoft.com/office/powerpoint/2010/main" val="1712906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 Korea – By Product (US$9.13M)</a:t>
            </a:r>
            <a:endParaRPr lang="en-US" dirty="0"/>
          </a:p>
        </p:txBody>
      </p:sp>
      <p:sp>
        <p:nvSpPr>
          <p:cNvPr id="5" name="Slide Number Placeholder 4"/>
          <p:cNvSpPr>
            <a:spLocks noGrp="1"/>
          </p:cNvSpPr>
          <p:nvPr>
            <p:ph type="sldNum" sz="quarter" idx="15"/>
          </p:nvPr>
        </p:nvSpPr>
        <p:spPr/>
        <p:txBody>
          <a:bodyPr/>
          <a:lstStyle/>
          <a:p>
            <a:fld id="{3DD97BEB-BAEF-0344-9D5C-EC73E478698A}" type="slidenum">
              <a:rPr lang="en-US" smtClean="0"/>
              <a:pPr/>
              <a:t>11</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556373584"/>
              </p:ext>
            </p:extLst>
          </p:nvPr>
        </p:nvGraphicFramePr>
        <p:xfrm>
          <a:off x="871980" y="1066515"/>
          <a:ext cx="3429000" cy="33032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p:cNvGraphicFramePr>
            <a:graphicFrameLocks noGrp="1"/>
          </p:cNvGraphicFramePr>
          <p:nvPr>
            <p:extLst>
              <p:ext uri="{D42A27DB-BD31-4B8C-83A1-F6EECF244321}">
                <p14:modId xmlns:p14="http://schemas.microsoft.com/office/powerpoint/2010/main" val="823175040"/>
              </p:ext>
            </p:extLst>
          </p:nvPr>
        </p:nvGraphicFramePr>
        <p:xfrm>
          <a:off x="4705018" y="939098"/>
          <a:ext cx="2953082" cy="3223550"/>
        </p:xfrm>
        <a:graphic>
          <a:graphicData uri="http://schemas.openxmlformats.org/drawingml/2006/table">
            <a:tbl>
              <a:tblPr>
                <a:tableStyleId>{5C22544A-7EE6-4342-B048-85BDC9FD1C3A}</a:tableStyleId>
              </a:tblPr>
              <a:tblGrid>
                <a:gridCol w="1169537">
                  <a:extLst>
                    <a:ext uri="{9D8B030D-6E8A-4147-A177-3AD203B41FA5}">
                      <a16:colId xmlns:a16="http://schemas.microsoft.com/office/drawing/2014/main" xmlns="" val="914034292"/>
                    </a:ext>
                  </a:extLst>
                </a:gridCol>
                <a:gridCol w="1783545">
                  <a:extLst>
                    <a:ext uri="{9D8B030D-6E8A-4147-A177-3AD203B41FA5}">
                      <a16:colId xmlns:a16="http://schemas.microsoft.com/office/drawing/2014/main" xmlns="" val="57708869"/>
                    </a:ext>
                  </a:extLst>
                </a:gridCol>
              </a:tblGrid>
              <a:tr h="322355">
                <a:tc>
                  <a:txBody>
                    <a:bodyPr/>
                    <a:lstStyle/>
                    <a:p>
                      <a:pPr algn="l" fontAlgn="b"/>
                      <a:r>
                        <a:rPr lang="en-US" sz="1800" u="none" strike="noStrike" dirty="0">
                          <a:effectLst/>
                        </a:rPr>
                        <a:t>IEL</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8,544,135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3189208497"/>
                  </a:ext>
                </a:extLst>
              </a:tr>
              <a:tr h="322355">
                <a:tc>
                  <a:txBody>
                    <a:bodyPr/>
                    <a:lstStyle/>
                    <a:p>
                      <a:pPr algn="l" fontAlgn="b"/>
                      <a:r>
                        <a:rPr lang="en-US" sz="1800" u="none" strike="noStrike" dirty="0">
                          <a:effectLst/>
                        </a:rPr>
                        <a:t>ASPP</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200,286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3438649310"/>
                  </a:ext>
                </a:extLst>
              </a:tr>
              <a:tr h="322355">
                <a:tc>
                  <a:txBody>
                    <a:bodyPr/>
                    <a:lstStyle/>
                    <a:p>
                      <a:pPr algn="l" fontAlgn="b"/>
                      <a:r>
                        <a:rPr lang="en-US" sz="1800" u="none" strike="noStrike" dirty="0">
                          <a:effectLst/>
                        </a:rPr>
                        <a:t>POP All</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162,190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3652371854"/>
                  </a:ext>
                </a:extLst>
              </a:tr>
              <a:tr h="322355">
                <a:tc>
                  <a:txBody>
                    <a:bodyPr/>
                    <a:lstStyle/>
                    <a:p>
                      <a:pPr algn="l" fontAlgn="b"/>
                      <a:r>
                        <a:rPr lang="en-US" sz="1800" u="none" strike="noStrike" dirty="0">
                          <a:effectLst/>
                        </a:rPr>
                        <a:t>others</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58,766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1419070424"/>
                  </a:ext>
                </a:extLst>
              </a:tr>
              <a:tr h="322355">
                <a:tc>
                  <a:txBody>
                    <a:bodyPr/>
                    <a:lstStyle/>
                    <a:p>
                      <a:pPr algn="l" fontAlgn="b"/>
                      <a:r>
                        <a:rPr lang="en-US" sz="1800" u="none" strike="noStrike" dirty="0">
                          <a:effectLst/>
                        </a:rPr>
                        <a:t>eLearning</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40,590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1672269060"/>
                  </a:ext>
                </a:extLst>
              </a:tr>
              <a:tr h="322355">
                <a:tc>
                  <a:txBody>
                    <a:bodyPr/>
                    <a:lstStyle/>
                    <a:p>
                      <a:pPr algn="l" fontAlgn="b"/>
                      <a:r>
                        <a:rPr lang="en-US" sz="1800" u="none" strike="noStrike" dirty="0">
                          <a:effectLst/>
                        </a:rPr>
                        <a:t>Std - Draft</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38,780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3166829973"/>
                  </a:ext>
                </a:extLst>
              </a:tr>
              <a:tr h="322355">
                <a:tc>
                  <a:txBody>
                    <a:bodyPr/>
                    <a:lstStyle/>
                    <a:p>
                      <a:pPr algn="l" fontAlgn="b"/>
                      <a:r>
                        <a:rPr lang="en-US" sz="1800" u="none" strike="noStrike" dirty="0" smtClean="0">
                          <a:effectLst/>
                        </a:rPr>
                        <a:t>IQ+</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38,620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573757801"/>
                  </a:ext>
                </a:extLst>
              </a:tr>
              <a:tr h="322355">
                <a:tc>
                  <a:txBody>
                    <a:bodyPr/>
                    <a:lstStyle/>
                    <a:p>
                      <a:pPr algn="l" fontAlgn="b"/>
                      <a:r>
                        <a:rPr lang="en-US" sz="1800" u="none" strike="noStrike" dirty="0">
                          <a:effectLst/>
                        </a:rPr>
                        <a:t>SMPTE</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18,870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347376532"/>
                  </a:ext>
                </a:extLst>
              </a:tr>
              <a:tr h="322355">
                <a:tc>
                  <a:txBody>
                    <a:bodyPr/>
                    <a:lstStyle/>
                    <a:p>
                      <a:pPr algn="l" fontAlgn="b"/>
                      <a:r>
                        <a:rPr lang="en-US" sz="1800" u="none" strike="noStrike" dirty="0">
                          <a:effectLst/>
                        </a:rPr>
                        <a:t>M&amp;C</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15,700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155881851"/>
                  </a:ext>
                </a:extLst>
              </a:tr>
              <a:tr h="322355">
                <a:tc>
                  <a:txBody>
                    <a:bodyPr/>
                    <a:lstStyle/>
                    <a:p>
                      <a:pPr algn="l" fontAlgn="b"/>
                      <a:r>
                        <a:rPr lang="en-US" sz="1800" u="none" strike="noStrike" dirty="0">
                          <a:effectLst/>
                        </a:rPr>
                        <a:t>IBM</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11,210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4185521997"/>
                  </a:ext>
                </a:extLst>
              </a:tr>
            </a:tbl>
          </a:graphicData>
        </a:graphic>
      </p:graphicFrame>
      <p:sp>
        <p:nvSpPr>
          <p:cNvPr id="7" name="TextBox 6"/>
          <p:cNvSpPr txBox="1"/>
          <p:nvPr/>
        </p:nvSpPr>
        <p:spPr>
          <a:xfrm>
            <a:off x="628650" y="4585421"/>
            <a:ext cx="551754" cy="246221"/>
          </a:xfrm>
          <a:prstGeom prst="rect">
            <a:avLst/>
          </a:prstGeom>
          <a:noFill/>
        </p:spPr>
        <p:txBody>
          <a:bodyPr wrap="none" rtlCol="0">
            <a:spAutoFit/>
          </a:bodyPr>
          <a:lstStyle/>
          <a:p>
            <a:r>
              <a:rPr lang="en-US" sz="1000" dirty="0" smtClean="0"/>
              <a:t>all USD</a:t>
            </a:r>
            <a:endParaRPr lang="en-US" sz="1000" dirty="0"/>
          </a:p>
        </p:txBody>
      </p:sp>
    </p:spTree>
    <p:extLst>
      <p:ext uri="{BB962C8B-B14F-4D97-AF65-F5344CB8AC3E}">
        <p14:creationId xmlns:p14="http://schemas.microsoft.com/office/powerpoint/2010/main" val="41692402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 Korea YTD Highlights</a:t>
            </a:r>
            <a:endParaRPr lang="en-US" dirty="0"/>
          </a:p>
        </p:txBody>
      </p:sp>
      <p:sp>
        <p:nvSpPr>
          <p:cNvPr id="3" name="Content Placeholder 2"/>
          <p:cNvSpPr>
            <a:spLocks noGrp="1"/>
          </p:cNvSpPr>
          <p:nvPr>
            <p:ph type="body" sz="quarter" idx="13"/>
          </p:nvPr>
        </p:nvSpPr>
        <p:spPr>
          <a:xfrm>
            <a:off x="628650" y="1234440"/>
            <a:ext cx="7886700" cy="2957513"/>
          </a:xfrm>
        </p:spPr>
        <p:txBody>
          <a:bodyPr>
            <a:noAutofit/>
          </a:bodyPr>
          <a:lstStyle/>
          <a:p>
            <a:pPr>
              <a:lnSpc>
                <a:spcPct val="100000"/>
              </a:lnSpc>
              <a:spcBef>
                <a:spcPts val="0"/>
              </a:spcBef>
            </a:pPr>
            <a:r>
              <a:rPr lang="en-US" sz="2000" dirty="0"/>
              <a:t>New orders placed: YTD $231,415</a:t>
            </a:r>
          </a:p>
          <a:p>
            <a:pPr lvl="1">
              <a:lnSpc>
                <a:spcPct val="100000"/>
              </a:lnSpc>
              <a:spcBef>
                <a:spcPts val="0"/>
              </a:spcBef>
            </a:pPr>
            <a:r>
              <a:rPr lang="en-US" sz="1800" dirty="0"/>
              <a:t>NAVER Labs $114,075</a:t>
            </a:r>
          </a:p>
          <a:p>
            <a:pPr lvl="1">
              <a:lnSpc>
                <a:spcPct val="100000"/>
              </a:lnSpc>
              <a:spcBef>
                <a:spcPts val="0"/>
              </a:spcBef>
            </a:pPr>
            <a:r>
              <a:rPr lang="en-US" sz="1800" dirty="0" smtClean="0"/>
              <a:t>IQ+ </a:t>
            </a:r>
            <a:r>
              <a:rPr lang="en-US" sz="1800" dirty="0"/>
              <a:t>– Samsung upgrade to unlimited IP range for $</a:t>
            </a:r>
            <a:r>
              <a:rPr lang="en-US" sz="1800" dirty="0" smtClean="0"/>
              <a:t>95K</a:t>
            </a:r>
            <a:endParaRPr lang="en-US" sz="1800" dirty="0"/>
          </a:p>
          <a:p>
            <a:pPr lvl="1">
              <a:lnSpc>
                <a:spcPct val="100000"/>
              </a:lnSpc>
              <a:spcBef>
                <a:spcPts val="0"/>
              </a:spcBef>
            </a:pPr>
            <a:r>
              <a:rPr lang="en-US" sz="1800" dirty="0" smtClean="0"/>
              <a:t>IQ+ </a:t>
            </a:r>
            <a:r>
              <a:rPr lang="en-US" sz="1800" dirty="0"/>
              <a:t>3 new Corporate accounts: </a:t>
            </a:r>
          </a:p>
          <a:p>
            <a:pPr lvl="2">
              <a:lnSpc>
                <a:spcPct val="100000"/>
              </a:lnSpc>
              <a:spcBef>
                <a:spcPts val="0"/>
              </a:spcBef>
            </a:pPr>
            <a:r>
              <a:rPr lang="en-US" sz="1800" dirty="0" smtClean="0"/>
              <a:t>Hyundai </a:t>
            </a:r>
            <a:r>
              <a:rPr lang="en-US" sz="1800" dirty="0"/>
              <a:t>Motor</a:t>
            </a:r>
          </a:p>
          <a:p>
            <a:pPr lvl="2">
              <a:lnSpc>
                <a:spcPct val="100000"/>
              </a:lnSpc>
              <a:spcBef>
                <a:spcPts val="0"/>
              </a:spcBef>
            </a:pPr>
            <a:r>
              <a:rPr lang="en-US" sz="1800" dirty="0"/>
              <a:t>LG Electronics</a:t>
            </a:r>
          </a:p>
          <a:p>
            <a:pPr lvl="2">
              <a:lnSpc>
                <a:spcPct val="100000"/>
              </a:lnSpc>
              <a:spcBef>
                <a:spcPts val="0"/>
              </a:spcBef>
            </a:pPr>
            <a:r>
              <a:rPr lang="en-US" sz="1800" dirty="0"/>
              <a:t>NAVER </a:t>
            </a:r>
            <a:r>
              <a:rPr lang="en-US" sz="1800" dirty="0" smtClean="0"/>
              <a:t>Labs</a:t>
            </a:r>
          </a:p>
          <a:p>
            <a:pPr marL="685800" lvl="2" indent="0">
              <a:lnSpc>
                <a:spcPct val="100000"/>
              </a:lnSpc>
              <a:spcBef>
                <a:spcPts val="0"/>
              </a:spcBef>
              <a:buNone/>
            </a:pPr>
            <a:endParaRPr lang="en-US" sz="1800" dirty="0"/>
          </a:p>
          <a:p>
            <a:pPr>
              <a:lnSpc>
                <a:spcPct val="100000"/>
              </a:lnSpc>
              <a:spcBef>
                <a:spcPts val="0"/>
              </a:spcBef>
            </a:pPr>
            <a:r>
              <a:rPr lang="en-US" sz="2000" dirty="0" smtClean="0"/>
              <a:t>Challenges</a:t>
            </a:r>
            <a:endParaRPr lang="en-US" sz="2000" dirty="0"/>
          </a:p>
          <a:p>
            <a:pPr lvl="1">
              <a:lnSpc>
                <a:spcPct val="100000"/>
              </a:lnSpc>
              <a:spcBef>
                <a:spcPts val="0"/>
              </a:spcBef>
            </a:pPr>
            <a:r>
              <a:rPr lang="en-US" sz="1800" dirty="0"/>
              <a:t>Local language barrier for </a:t>
            </a:r>
            <a:r>
              <a:rPr lang="en-US" sz="1800" dirty="0" smtClean="0"/>
              <a:t>engineers </a:t>
            </a:r>
            <a:endParaRPr lang="en-US" sz="1800" dirty="0"/>
          </a:p>
          <a:p>
            <a:pPr lvl="1">
              <a:lnSpc>
                <a:spcPct val="100000"/>
              </a:lnSpc>
              <a:spcBef>
                <a:spcPts val="0"/>
              </a:spcBef>
            </a:pPr>
            <a:r>
              <a:rPr lang="en-US" sz="1800" dirty="0"/>
              <a:t>Political instability</a:t>
            </a:r>
          </a:p>
        </p:txBody>
      </p:sp>
      <p:sp>
        <p:nvSpPr>
          <p:cNvPr id="5" name="TextBox 4"/>
          <p:cNvSpPr txBox="1"/>
          <p:nvPr/>
        </p:nvSpPr>
        <p:spPr>
          <a:xfrm>
            <a:off x="628650" y="4585421"/>
            <a:ext cx="551754" cy="246221"/>
          </a:xfrm>
          <a:prstGeom prst="rect">
            <a:avLst/>
          </a:prstGeom>
          <a:noFill/>
        </p:spPr>
        <p:txBody>
          <a:bodyPr wrap="none" rtlCol="0">
            <a:spAutoFit/>
          </a:bodyPr>
          <a:lstStyle/>
          <a:p>
            <a:r>
              <a:rPr lang="en-US" sz="1000" dirty="0" smtClean="0"/>
              <a:t>all USD</a:t>
            </a:r>
            <a:endParaRPr lang="en-US" sz="1000" dirty="0"/>
          </a:p>
        </p:txBody>
      </p:sp>
      <p:sp>
        <p:nvSpPr>
          <p:cNvPr id="6" name="Slide Number Placeholder 5"/>
          <p:cNvSpPr>
            <a:spLocks noGrp="1"/>
          </p:cNvSpPr>
          <p:nvPr>
            <p:ph type="sldNum" sz="quarter" idx="14"/>
          </p:nvPr>
        </p:nvSpPr>
        <p:spPr/>
        <p:txBody>
          <a:bodyPr/>
          <a:lstStyle/>
          <a:p>
            <a:fld id="{3DD97BEB-BAEF-0344-9D5C-EC73E478698A}" type="slidenum">
              <a:rPr lang="en-US" smtClean="0"/>
              <a:pPr/>
              <a:t>12</a:t>
            </a:fld>
            <a:endParaRPr lang="en-US" dirty="0"/>
          </a:p>
        </p:txBody>
      </p:sp>
    </p:spTree>
    <p:extLst>
      <p:ext uri="{BB962C8B-B14F-4D97-AF65-F5344CB8AC3E}">
        <p14:creationId xmlns:p14="http://schemas.microsoft.com/office/powerpoint/2010/main" val="2388242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7" y="420624"/>
            <a:ext cx="5915025" cy="415002"/>
          </a:xfrm>
        </p:spPr>
        <p:txBody>
          <a:bodyPr>
            <a:noAutofit/>
          </a:bodyPr>
          <a:lstStyle/>
          <a:p>
            <a:r>
              <a:rPr lang="en-US" dirty="0" smtClean="0"/>
              <a:t>India – By Market Type (US$16.89M)</a:t>
            </a:r>
            <a:endParaRPr lang="en-US" dirty="0"/>
          </a:p>
        </p:txBody>
      </p:sp>
      <p:sp>
        <p:nvSpPr>
          <p:cNvPr id="4" name="Text Placeholder 3"/>
          <p:cNvSpPr>
            <a:spLocks noGrp="1"/>
          </p:cNvSpPr>
          <p:nvPr>
            <p:ph type="body" sz="quarter" idx="14"/>
          </p:nvPr>
        </p:nvSpPr>
        <p:spPr>
          <a:xfrm>
            <a:off x="4347954" y="852802"/>
            <a:ext cx="4796047" cy="3534590"/>
          </a:xfrm>
        </p:spPr>
        <p:txBody>
          <a:bodyPr>
            <a:noAutofit/>
          </a:bodyPr>
          <a:lstStyle/>
          <a:p>
            <a:pPr>
              <a:lnSpc>
                <a:spcPct val="100000"/>
              </a:lnSpc>
              <a:spcBef>
                <a:spcPts val="0"/>
              </a:spcBef>
            </a:pPr>
            <a:r>
              <a:rPr lang="en-US" sz="1600" dirty="0"/>
              <a:t>Academic 81%</a:t>
            </a:r>
          </a:p>
          <a:p>
            <a:pPr lvl="1">
              <a:lnSpc>
                <a:spcPct val="100000"/>
              </a:lnSpc>
              <a:spcBef>
                <a:spcPts val="0"/>
              </a:spcBef>
            </a:pPr>
            <a:r>
              <a:rPr lang="en-US" sz="1600" dirty="0" smtClean="0"/>
              <a:t>IEL IITs, IISs </a:t>
            </a:r>
            <a:r>
              <a:rPr lang="en-US" sz="1600" dirty="0"/>
              <a:t>former </a:t>
            </a:r>
            <a:r>
              <a:rPr lang="en-US" sz="1600" dirty="0" smtClean="0"/>
              <a:t>RECs: 141 </a:t>
            </a:r>
            <a:r>
              <a:rPr lang="en-US" sz="1600" dirty="0"/>
              <a:t>Schools</a:t>
            </a:r>
          </a:p>
          <a:p>
            <a:pPr lvl="1">
              <a:lnSpc>
                <a:spcPct val="100000"/>
              </a:lnSpc>
              <a:spcBef>
                <a:spcPts val="0"/>
              </a:spcBef>
            </a:pPr>
            <a:r>
              <a:rPr lang="en-US" sz="1600" dirty="0"/>
              <a:t>IEL </a:t>
            </a:r>
            <a:r>
              <a:rPr lang="en-US" sz="1600" dirty="0" smtClean="0"/>
              <a:t>VTU </a:t>
            </a:r>
            <a:r>
              <a:rPr lang="en-US" sz="1600" dirty="0"/>
              <a:t>Consortium: 200 Schools</a:t>
            </a:r>
          </a:p>
          <a:p>
            <a:pPr lvl="1">
              <a:lnSpc>
                <a:spcPct val="100000"/>
              </a:lnSpc>
              <a:spcBef>
                <a:spcPts val="0"/>
              </a:spcBef>
            </a:pPr>
            <a:r>
              <a:rPr lang="en-US" sz="1600" dirty="0" smtClean="0"/>
              <a:t>ASPP: 608 </a:t>
            </a:r>
            <a:r>
              <a:rPr lang="en-US" sz="1600" dirty="0"/>
              <a:t>Schools</a:t>
            </a:r>
          </a:p>
          <a:p>
            <a:pPr lvl="2">
              <a:lnSpc>
                <a:spcPct val="100000"/>
              </a:lnSpc>
              <a:spcBef>
                <a:spcPts val="0"/>
              </a:spcBef>
            </a:pPr>
            <a:r>
              <a:rPr lang="en-US" sz="1600" dirty="0"/>
              <a:t>POP add on 147 Schools</a:t>
            </a:r>
          </a:p>
          <a:p>
            <a:pPr>
              <a:lnSpc>
                <a:spcPct val="100000"/>
              </a:lnSpc>
              <a:spcBef>
                <a:spcPts val="0"/>
              </a:spcBef>
            </a:pPr>
            <a:r>
              <a:rPr lang="en-US" sz="1600" dirty="0"/>
              <a:t>Government 19%</a:t>
            </a:r>
          </a:p>
          <a:p>
            <a:pPr lvl="1">
              <a:lnSpc>
                <a:spcPct val="100000"/>
              </a:lnSpc>
              <a:spcBef>
                <a:spcPts val="0"/>
              </a:spcBef>
            </a:pPr>
            <a:r>
              <a:rPr lang="en-US" sz="1600" dirty="0"/>
              <a:t>DRDO,* ERNET,* CSIR,* ISRO,  BARC</a:t>
            </a:r>
          </a:p>
          <a:p>
            <a:pPr>
              <a:lnSpc>
                <a:spcPct val="100000"/>
              </a:lnSpc>
              <a:spcBef>
                <a:spcPts val="0"/>
              </a:spcBef>
            </a:pPr>
            <a:r>
              <a:rPr lang="en-US" sz="1600" dirty="0"/>
              <a:t>Corporate &gt;1% </a:t>
            </a:r>
          </a:p>
          <a:p>
            <a:pPr lvl="1">
              <a:lnSpc>
                <a:spcPct val="100000"/>
              </a:lnSpc>
              <a:spcBef>
                <a:spcPts val="0"/>
              </a:spcBef>
            </a:pPr>
            <a:r>
              <a:rPr lang="en-US" sz="1600" dirty="0"/>
              <a:t>Samsung </a:t>
            </a:r>
          </a:p>
          <a:p>
            <a:pPr lvl="1">
              <a:lnSpc>
                <a:spcPct val="100000"/>
              </a:lnSpc>
              <a:spcBef>
                <a:spcPts val="0"/>
              </a:spcBef>
            </a:pPr>
            <a:r>
              <a:rPr lang="en-US" sz="1600" dirty="0"/>
              <a:t>Power Grid Corporation of India Limited</a:t>
            </a:r>
          </a:p>
          <a:p>
            <a:pPr lvl="1">
              <a:lnSpc>
                <a:spcPct val="100000"/>
              </a:lnSpc>
              <a:spcBef>
                <a:spcPts val="0"/>
              </a:spcBef>
            </a:pPr>
            <a:r>
              <a:rPr lang="en-US" sz="1600" dirty="0"/>
              <a:t>Infosys</a:t>
            </a:r>
          </a:p>
          <a:p>
            <a:pPr lvl="1">
              <a:lnSpc>
                <a:spcPct val="100000"/>
              </a:lnSpc>
              <a:spcBef>
                <a:spcPts val="0"/>
              </a:spcBef>
            </a:pPr>
            <a:r>
              <a:rPr lang="en-US" sz="1600" dirty="0"/>
              <a:t>Tata Consultancy </a:t>
            </a:r>
            <a:r>
              <a:rPr lang="en-US" sz="1600" dirty="0" err="1"/>
              <a:t>Svcs</a:t>
            </a:r>
            <a:r>
              <a:rPr lang="en-US" sz="1600" dirty="0"/>
              <a:t> Ltd.</a:t>
            </a:r>
          </a:p>
          <a:p>
            <a:pPr lvl="1">
              <a:lnSpc>
                <a:spcPct val="100000"/>
              </a:lnSpc>
              <a:spcBef>
                <a:spcPts val="0"/>
              </a:spcBef>
            </a:pPr>
            <a:r>
              <a:rPr lang="en-US" sz="1600" dirty="0"/>
              <a:t>KPIT</a:t>
            </a:r>
          </a:p>
          <a:p>
            <a:pPr lvl="1">
              <a:lnSpc>
                <a:spcPct val="100000"/>
              </a:lnSpc>
              <a:spcBef>
                <a:spcPts val="0"/>
              </a:spcBef>
            </a:pPr>
            <a:r>
              <a:rPr lang="en-US" sz="1600" dirty="0" err="1"/>
              <a:t>UnitedLex</a:t>
            </a:r>
            <a:r>
              <a:rPr lang="en-US" sz="1600" dirty="0"/>
              <a:t> BPO Pvt. Ltd.</a:t>
            </a:r>
          </a:p>
          <a:p>
            <a:pPr lvl="1">
              <a:lnSpc>
                <a:spcPct val="100000"/>
              </a:lnSpc>
              <a:spcBef>
                <a:spcPts val="0"/>
              </a:spcBef>
            </a:pPr>
            <a:r>
              <a:rPr lang="en-US" sz="1600" dirty="0"/>
              <a:t>Bharat Heavy Electricals Ltd</a:t>
            </a:r>
          </a:p>
        </p:txBody>
      </p:sp>
      <p:sp>
        <p:nvSpPr>
          <p:cNvPr id="5" name="Slide Number Placeholder 4"/>
          <p:cNvSpPr>
            <a:spLocks noGrp="1"/>
          </p:cNvSpPr>
          <p:nvPr>
            <p:ph type="sldNum" sz="quarter" idx="15"/>
          </p:nvPr>
        </p:nvSpPr>
        <p:spPr/>
        <p:txBody>
          <a:bodyPr/>
          <a:lstStyle/>
          <a:p>
            <a:fld id="{3DD97BEB-BAEF-0344-9D5C-EC73E478698A}" type="slidenum">
              <a:rPr lang="en-US" smtClean="0"/>
              <a:pPr/>
              <a:t>13</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2485849783"/>
              </p:ext>
            </p:extLst>
          </p:nvPr>
        </p:nvGraphicFramePr>
        <p:xfrm>
          <a:off x="220338" y="1024427"/>
          <a:ext cx="4035362" cy="21921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p:cNvGraphicFramePr>
            <a:graphicFrameLocks noGrp="1"/>
          </p:cNvGraphicFramePr>
          <p:nvPr>
            <p:extLst/>
          </p:nvPr>
        </p:nvGraphicFramePr>
        <p:xfrm>
          <a:off x="1243675" y="3216542"/>
          <a:ext cx="2232951" cy="1312476"/>
        </p:xfrm>
        <a:graphic>
          <a:graphicData uri="http://schemas.openxmlformats.org/drawingml/2006/table">
            <a:tbl>
              <a:tblPr>
                <a:tableStyleId>{5C22544A-7EE6-4342-B048-85BDC9FD1C3A}</a:tableStyleId>
              </a:tblPr>
              <a:tblGrid>
                <a:gridCol w="1139762">
                  <a:extLst>
                    <a:ext uri="{9D8B030D-6E8A-4147-A177-3AD203B41FA5}">
                      <a16:colId xmlns:a16="http://schemas.microsoft.com/office/drawing/2014/main" xmlns="" val="3764034953"/>
                    </a:ext>
                  </a:extLst>
                </a:gridCol>
                <a:gridCol w="1093189">
                  <a:extLst>
                    <a:ext uri="{9D8B030D-6E8A-4147-A177-3AD203B41FA5}">
                      <a16:colId xmlns:a16="http://schemas.microsoft.com/office/drawing/2014/main" xmlns="" val="3579422354"/>
                    </a:ext>
                  </a:extLst>
                </a:gridCol>
              </a:tblGrid>
              <a:tr h="328119">
                <a:tc>
                  <a:txBody>
                    <a:bodyPr/>
                    <a:lstStyle/>
                    <a:p>
                      <a:pPr algn="l" fontAlgn="b"/>
                      <a:r>
                        <a:rPr lang="en-US" sz="1600" u="none" strike="noStrike" dirty="0">
                          <a:effectLst/>
                          <a:latin typeface="+mn-lt"/>
                        </a:rPr>
                        <a:t>Academic</a:t>
                      </a:r>
                      <a:endParaRPr lang="en-US" sz="1600" b="0" i="0" u="none" strike="noStrike" dirty="0">
                        <a:solidFill>
                          <a:srgbClr val="000000"/>
                        </a:solidFill>
                        <a:effectLst/>
                        <a:latin typeface="+mn-lt"/>
                      </a:endParaRPr>
                    </a:p>
                  </a:txBody>
                  <a:tcPr marL="4763" marR="4763" marT="4763" marB="0" anchor="b"/>
                </a:tc>
                <a:tc>
                  <a:txBody>
                    <a:bodyPr/>
                    <a:lstStyle/>
                    <a:p>
                      <a:pPr algn="r" fontAlgn="b"/>
                      <a:r>
                        <a:rPr lang="en-US" sz="1600" u="none" strike="noStrike" dirty="0" smtClean="0">
                          <a:effectLst/>
                          <a:latin typeface="+mn-lt"/>
                        </a:rPr>
                        <a:t>$13.4M</a:t>
                      </a:r>
                      <a:endParaRPr lang="en-US" sz="16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2589304670"/>
                  </a:ext>
                </a:extLst>
              </a:tr>
              <a:tr h="328119">
                <a:tc>
                  <a:txBody>
                    <a:bodyPr/>
                    <a:lstStyle/>
                    <a:p>
                      <a:pPr algn="l" fontAlgn="b"/>
                      <a:r>
                        <a:rPr lang="en-US" sz="1600" u="none" strike="noStrike" dirty="0">
                          <a:effectLst/>
                          <a:latin typeface="+mn-lt"/>
                        </a:rPr>
                        <a:t>Government</a:t>
                      </a:r>
                      <a:endParaRPr lang="en-US" sz="1600" b="0" i="0" u="none" strike="noStrike" dirty="0">
                        <a:solidFill>
                          <a:srgbClr val="000000"/>
                        </a:solidFill>
                        <a:effectLst/>
                        <a:latin typeface="+mn-lt"/>
                      </a:endParaRPr>
                    </a:p>
                  </a:txBody>
                  <a:tcPr marL="4763" marR="4763" marT="4763" marB="0" anchor="b"/>
                </a:tc>
                <a:tc>
                  <a:txBody>
                    <a:bodyPr/>
                    <a:lstStyle/>
                    <a:p>
                      <a:pPr algn="r" fontAlgn="b"/>
                      <a:r>
                        <a:rPr lang="en-US" sz="1600" u="none" strike="noStrike" dirty="0" smtClean="0">
                          <a:effectLst/>
                          <a:latin typeface="+mn-lt"/>
                        </a:rPr>
                        <a:t>$300K</a:t>
                      </a:r>
                      <a:endParaRPr lang="en-US" sz="16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3244030037"/>
                  </a:ext>
                </a:extLst>
              </a:tr>
              <a:tr h="328119">
                <a:tc>
                  <a:txBody>
                    <a:bodyPr/>
                    <a:lstStyle/>
                    <a:p>
                      <a:pPr algn="l" fontAlgn="b"/>
                      <a:r>
                        <a:rPr lang="en-US" sz="1600" u="none" strike="noStrike" dirty="0">
                          <a:effectLst/>
                          <a:latin typeface="+mn-lt"/>
                        </a:rPr>
                        <a:t>Corporate</a:t>
                      </a:r>
                      <a:endParaRPr lang="en-US" sz="1600" b="0" i="0" u="none" strike="noStrike" dirty="0">
                        <a:solidFill>
                          <a:srgbClr val="000000"/>
                        </a:solidFill>
                        <a:effectLst/>
                        <a:latin typeface="+mn-lt"/>
                      </a:endParaRPr>
                    </a:p>
                  </a:txBody>
                  <a:tcPr marL="4763" marR="4763" marT="4763" marB="0" anchor="b"/>
                </a:tc>
                <a:tc>
                  <a:txBody>
                    <a:bodyPr/>
                    <a:lstStyle/>
                    <a:p>
                      <a:pPr algn="r" fontAlgn="b"/>
                      <a:r>
                        <a:rPr lang="en-US" sz="1600" u="none" strike="noStrike" dirty="0" smtClean="0">
                          <a:effectLst/>
                          <a:latin typeface="+mn-lt"/>
                        </a:rPr>
                        <a:t>$3.2M</a:t>
                      </a:r>
                      <a:endParaRPr lang="en-US" sz="16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610540182"/>
                  </a:ext>
                </a:extLst>
              </a:tr>
              <a:tr h="328119">
                <a:tc>
                  <a:txBody>
                    <a:bodyPr/>
                    <a:lstStyle/>
                    <a:p>
                      <a:pPr algn="l" fontAlgn="b"/>
                      <a:r>
                        <a:rPr lang="en-US" sz="1600" b="0" i="0" u="none" strike="noStrike" dirty="0" smtClean="0">
                          <a:solidFill>
                            <a:srgbClr val="000000"/>
                          </a:solidFill>
                          <a:effectLst/>
                          <a:latin typeface="+mn-lt"/>
                        </a:rPr>
                        <a:t>Total</a:t>
                      </a:r>
                      <a:endParaRPr lang="en-US" sz="1600" b="0" i="0" u="none" strike="noStrike" dirty="0">
                        <a:solidFill>
                          <a:srgbClr val="000000"/>
                        </a:solidFill>
                        <a:effectLst/>
                        <a:latin typeface="+mn-lt"/>
                      </a:endParaRPr>
                    </a:p>
                  </a:txBody>
                  <a:tcPr marL="4763" marR="4763" marT="4763" marB="0" anchor="b"/>
                </a:tc>
                <a:tc>
                  <a:txBody>
                    <a:bodyPr/>
                    <a:lstStyle/>
                    <a:p>
                      <a:pPr algn="r" fontAlgn="b"/>
                      <a:r>
                        <a:rPr lang="en-US" sz="1600" u="none" strike="noStrike" dirty="0" smtClean="0">
                          <a:effectLst/>
                          <a:latin typeface="+mn-lt"/>
                        </a:rPr>
                        <a:t>$16.9M</a:t>
                      </a:r>
                      <a:endParaRPr lang="en-US" sz="16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1174665886"/>
                  </a:ext>
                </a:extLst>
              </a:tr>
            </a:tbl>
          </a:graphicData>
        </a:graphic>
      </p:graphicFrame>
      <p:sp>
        <p:nvSpPr>
          <p:cNvPr id="8" name="TextBox 7"/>
          <p:cNvSpPr txBox="1"/>
          <p:nvPr/>
        </p:nvSpPr>
        <p:spPr>
          <a:xfrm>
            <a:off x="628651" y="4585422"/>
            <a:ext cx="551754" cy="246221"/>
          </a:xfrm>
          <a:prstGeom prst="rect">
            <a:avLst/>
          </a:prstGeom>
          <a:noFill/>
        </p:spPr>
        <p:txBody>
          <a:bodyPr wrap="none" rtlCol="0">
            <a:spAutoFit/>
          </a:bodyPr>
          <a:lstStyle/>
          <a:p>
            <a:r>
              <a:rPr lang="en-US" sz="1000" dirty="0" smtClean="0"/>
              <a:t>all </a:t>
            </a:r>
            <a:r>
              <a:rPr lang="en-US" sz="1000" dirty="0"/>
              <a:t>USD</a:t>
            </a:r>
          </a:p>
        </p:txBody>
      </p:sp>
      <p:sp>
        <p:nvSpPr>
          <p:cNvPr id="3" name="TextBox 2"/>
          <p:cNvSpPr txBox="1"/>
          <p:nvPr/>
        </p:nvSpPr>
        <p:spPr>
          <a:xfrm>
            <a:off x="4528458" y="4570032"/>
            <a:ext cx="2455817" cy="246221"/>
          </a:xfrm>
          <a:prstGeom prst="rect">
            <a:avLst/>
          </a:prstGeom>
          <a:noFill/>
        </p:spPr>
        <p:txBody>
          <a:bodyPr wrap="square" rtlCol="0">
            <a:spAutoFit/>
          </a:bodyPr>
          <a:lstStyle/>
          <a:p>
            <a:r>
              <a:rPr lang="en-US" sz="1000" dirty="0"/>
              <a:t>* </a:t>
            </a:r>
            <a:r>
              <a:rPr lang="en-US" sz="1000" dirty="0" smtClean="0"/>
              <a:t>Multi-year </a:t>
            </a:r>
            <a:r>
              <a:rPr lang="en-US" sz="1000" dirty="0"/>
              <a:t>agreements</a:t>
            </a:r>
          </a:p>
        </p:txBody>
      </p:sp>
    </p:spTree>
    <p:extLst>
      <p:ext uri="{BB962C8B-B14F-4D97-AF65-F5344CB8AC3E}">
        <p14:creationId xmlns:p14="http://schemas.microsoft.com/office/powerpoint/2010/main" val="40217022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India – By Product (US$16.89M)</a:t>
            </a:r>
            <a:endParaRPr lang="en-US" dirty="0"/>
          </a:p>
        </p:txBody>
      </p:sp>
      <p:sp>
        <p:nvSpPr>
          <p:cNvPr id="5" name="Slide Number Placeholder 4"/>
          <p:cNvSpPr>
            <a:spLocks noGrp="1"/>
          </p:cNvSpPr>
          <p:nvPr>
            <p:ph type="sldNum" sz="quarter" idx="15"/>
          </p:nvPr>
        </p:nvSpPr>
        <p:spPr/>
        <p:txBody>
          <a:bodyPr/>
          <a:lstStyle/>
          <a:p>
            <a:fld id="{3DD97BEB-BAEF-0344-9D5C-EC73E478698A}" type="slidenum">
              <a:rPr lang="en-US" smtClean="0"/>
              <a:pPr/>
              <a:t>14</a:t>
            </a:fld>
            <a:endParaRPr lang="en-US" dirty="0"/>
          </a:p>
        </p:txBody>
      </p:sp>
      <p:graphicFrame>
        <p:nvGraphicFramePr>
          <p:cNvPr id="6" name="Chart 5"/>
          <p:cNvGraphicFramePr>
            <a:graphicFrameLocks/>
          </p:cNvGraphicFramePr>
          <p:nvPr>
            <p:extLst/>
          </p:nvPr>
        </p:nvGraphicFramePr>
        <p:xfrm>
          <a:off x="871980" y="939099"/>
          <a:ext cx="3429000" cy="34307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p:cNvGraphicFramePr>
            <a:graphicFrameLocks noGrp="1"/>
          </p:cNvGraphicFramePr>
          <p:nvPr>
            <p:extLst/>
          </p:nvPr>
        </p:nvGraphicFramePr>
        <p:xfrm>
          <a:off x="4685212" y="1043602"/>
          <a:ext cx="3077391" cy="2901195"/>
        </p:xfrm>
        <a:graphic>
          <a:graphicData uri="http://schemas.openxmlformats.org/drawingml/2006/table">
            <a:tbl>
              <a:tblPr>
                <a:tableStyleId>{5C22544A-7EE6-4342-B048-85BDC9FD1C3A}</a:tableStyleId>
              </a:tblPr>
              <a:tblGrid>
                <a:gridCol w="1222656">
                  <a:extLst>
                    <a:ext uri="{9D8B030D-6E8A-4147-A177-3AD203B41FA5}">
                      <a16:colId xmlns:a16="http://schemas.microsoft.com/office/drawing/2014/main" xmlns="" val="914034292"/>
                    </a:ext>
                  </a:extLst>
                </a:gridCol>
                <a:gridCol w="1854735">
                  <a:extLst>
                    <a:ext uri="{9D8B030D-6E8A-4147-A177-3AD203B41FA5}">
                      <a16:colId xmlns:a16="http://schemas.microsoft.com/office/drawing/2014/main" xmlns="" val="57708869"/>
                    </a:ext>
                  </a:extLst>
                </a:gridCol>
              </a:tblGrid>
              <a:tr h="322355">
                <a:tc>
                  <a:txBody>
                    <a:bodyPr/>
                    <a:lstStyle/>
                    <a:p>
                      <a:pPr algn="l" fontAlgn="b"/>
                      <a:r>
                        <a:rPr lang="en-US" sz="1800" u="none" strike="noStrike" dirty="0">
                          <a:effectLst/>
                        </a:rPr>
                        <a:t>IEL</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a:t>
                      </a:r>
                      <a:r>
                        <a:rPr lang="en-US" sz="1800" u="none" strike="noStrike" dirty="0" smtClean="0">
                          <a:effectLst/>
                        </a:rPr>
                        <a:t>11,719,982</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3189208497"/>
                  </a:ext>
                </a:extLst>
              </a:tr>
              <a:tr h="322355">
                <a:tc>
                  <a:txBody>
                    <a:bodyPr/>
                    <a:lstStyle/>
                    <a:p>
                      <a:pPr algn="l" fontAlgn="b"/>
                      <a:r>
                        <a:rPr lang="en-US" sz="1800" u="none" strike="noStrike" dirty="0">
                          <a:effectLst/>
                        </a:rPr>
                        <a:t>ASPP</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a:t>
                      </a:r>
                      <a:r>
                        <a:rPr lang="en-US" sz="1800" u="none" strike="noStrike" dirty="0" smtClean="0">
                          <a:effectLst/>
                        </a:rPr>
                        <a:t>4,296,323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3438649310"/>
                  </a:ext>
                </a:extLst>
              </a:tr>
              <a:tr h="322355">
                <a:tc>
                  <a:txBody>
                    <a:bodyPr/>
                    <a:lstStyle/>
                    <a:p>
                      <a:pPr algn="l" fontAlgn="b"/>
                      <a:r>
                        <a:rPr lang="en-US" sz="1800" u="none" strike="noStrike" dirty="0">
                          <a:effectLst/>
                        </a:rPr>
                        <a:t>POP </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a:t>
                      </a:r>
                      <a:r>
                        <a:rPr lang="en-US" sz="1800" u="none" strike="noStrike" dirty="0" smtClean="0">
                          <a:effectLst/>
                        </a:rPr>
                        <a:t>  664,560</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3652371854"/>
                  </a:ext>
                </a:extLst>
              </a:tr>
              <a:tr h="322355">
                <a:tc>
                  <a:txBody>
                    <a:bodyPr/>
                    <a:lstStyle/>
                    <a:p>
                      <a:pPr algn="l" fontAlgn="b"/>
                      <a:r>
                        <a:rPr lang="en-US" sz="1800" u="none" strike="noStrike" dirty="0" smtClean="0">
                          <a:effectLst/>
                        </a:rPr>
                        <a:t>Enterprise</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a:t>
                      </a:r>
                      <a:r>
                        <a:rPr lang="en-US" sz="1800" u="none" strike="noStrike" baseline="0" dirty="0" smtClean="0">
                          <a:effectLst/>
                        </a:rPr>
                        <a:t>  </a:t>
                      </a:r>
                      <a:r>
                        <a:rPr lang="en-US" sz="1800" u="none" strike="noStrike" dirty="0" smtClean="0">
                          <a:effectLst/>
                        </a:rPr>
                        <a:t>135,695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1419070424"/>
                  </a:ext>
                </a:extLst>
              </a:tr>
              <a:tr h="322355">
                <a:tc>
                  <a:txBody>
                    <a:bodyPr/>
                    <a:lstStyle/>
                    <a:p>
                      <a:pPr algn="l" fontAlgn="b"/>
                      <a:r>
                        <a:rPr lang="en-US" sz="1800" u="none" strike="noStrike" dirty="0" smtClean="0">
                          <a:effectLst/>
                        </a:rPr>
                        <a:t>JLP</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a:t>
                      </a:r>
                      <a:r>
                        <a:rPr lang="en-US" sz="1800" u="none" strike="noStrike" dirty="0" smtClean="0">
                          <a:effectLst/>
                        </a:rPr>
                        <a:t> 33,895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1672269060"/>
                  </a:ext>
                </a:extLst>
              </a:tr>
              <a:tr h="322355">
                <a:tc>
                  <a:txBody>
                    <a:bodyPr/>
                    <a:lstStyle/>
                    <a:p>
                      <a:pPr algn="l" fontAlgn="b"/>
                      <a:r>
                        <a:rPr lang="en-US" sz="1800" u="none" strike="noStrike" dirty="0" smtClean="0">
                          <a:effectLst/>
                        </a:rPr>
                        <a:t>NM Subs</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a:t>
                      </a:r>
                      <a:r>
                        <a:rPr lang="en-US" sz="1800" u="none" strike="noStrike" dirty="0" smtClean="0">
                          <a:effectLst/>
                        </a:rPr>
                        <a:t> 13,811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3166829973"/>
                  </a:ext>
                </a:extLst>
              </a:tr>
              <a:tr h="322355">
                <a:tc>
                  <a:txBody>
                    <a:bodyPr/>
                    <a:lstStyle/>
                    <a:p>
                      <a:pPr algn="l" fontAlgn="b"/>
                      <a:r>
                        <a:rPr lang="en-US" sz="1800" b="0" i="0" u="none" strike="noStrike" dirty="0" smtClean="0">
                          <a:solidFill>
                            <a:schemeClr val="dk1"/>
                          </a:solidFill>
                          <a:effectLst/>
                          <a:latin typeface="+mn-lt"/>
                        </a:rPr>
                        <a:t>CWG</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a:t>
                      </a:r>
                      <a:r>
                        <a:rPr lang="en-US" sz="1800" u="none" strike="noStrike" dirty="0" smtClean="0">
                          <a:effectLst/>
                        </a:rPr>
                        <a:t> 12,075</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573757801"/>
                  </a:ext>
                </a:extLst>
              </a:tr>
              <a:tr h="322355">
                <a:tc>
                  <a:txBody>
                    <a:bodyPr/>
                    <a:lstStyle/>
                    <a:p>
                      <a:pPr algn="l" fontAlgn="b"/>
                      <a:r>
                        <a:rPr lang="en-US" sz="1800" b="0" i="0" u="none" strike="noStrike" dirty="0" smtClean="0">
                          <a:solidFill>
                            <a:schemeClr val="dk1"/>
                          </a:solidFill>
                          <a:effectLst/>
                          <a:latin typeface="+mn-lt"/>
                        </a:rPr>
                        <a:t>eLearning</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a:t>
                      </a:r>
                      <a:r>
                        <a:rPr lang="en-US" sz="1800" u="none" strike="noStrike" baseline="0" dirty="0" smtClean="0">
                          <a:effectLst/>
                        </a:rPr>
                        <a:t>   8,925</a:t>
                      </a:r>
                      <a:r>
                        <a:rPr lang="en-US" sz="1800" u="none" strike="noStrike" dirty="0" smtClean="0">
                          <a:effectLst/>
                        </a:rPr>
                        <a:t>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347376532"/>
                  </a:ext>
                </a:extLst>
              </a:tr>
              <a:tr h="322355">
                <a:tc>
                  <a:txBody>
                    <a:bodyPr/>
                    <a:lstStyle/>
                    <a:p>
                      <a:pPr algn="l" fontAlgn="b"/>
                      <a:r>
                        <a:rPr lang="en-US" sz="1800" u="none" strike="noStrike" dirty="0" smtClean="0">
                          <a:effectLst/>
                        </a:rPr>
                        <a:t>IBM</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a:t>
                      </a:r>
                      <a:r>
                        <a:rPr lang="en-US" sz="1800" u="none" strike="noStrike" baseline="0" dirty="0" smtClean="0">
                          <a:effectLst/>
                        </a:rPr>
                        <a:t>   1,345</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155881851"/>
                  </a:ext>
                </a:extLst>
              </a:tr>
            </a:tbl>
          </a:graphicData>
        </a:graphic>
      </p:graphicFrame>
      <p:sp>
        <p:nvSpPr>
          <p:cNvPr id="7" name="TextBox 6"/>
          <p:cNvSpPr txBox="1"/>
          <p:nvPr/>
        </p:nvSpPr>
        <p:spPr>
          <a:xfrm>
            <a:off x="628651" y="4585422"/>
            <a:ext cx="551754" cy="246221"/>
          </a:xfrm>
          <a:prstGeom prst="rect">
            <a:avLst/>
          </a:prstGeom>
          <a:noFill/>
        </p:spPr>
        <p:txBody>
          <a:bodyPr wrap="none" rtlCol="0">
            <a:spAutoFit/>
          </a:bodyPr>
          <a:lstStyle/>
          <a:p>
            <a:r>
              <a:rPr lang="en-US" sz="1000" dirty="0" smtClean="0"/>
              <a:t>all </a:t>
            </a:r>
            <a:r>
              <a:rPr lang="en-US" sz="1000" dirty="0"/>
              <a:t>USD</a:t>
            </a:r>
          </a:p>
        </p:txBody>
      </p:sp>
    </p:spTree>
    <p:extLst>
      <p:ext uri="{BB962C8B-B14F-4D97-AF65-F5344CB8AC3E}">
        <p14:creationId xmlns:p14="http://schemas.microsoft.com/office/powerpoint/2010/main" val="23509197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India YTD Highlights</a:t>
            </a:r>
          </a:p>
        </p:txBody>
      </p:sp>
      <p:sp>
        <p:nvSpPr>
          <p:cNvPr id="3" name="Content Placeholder 2"/>
          <p:cNvSpPr>
            <a:spLocks noGrp="1"/>
          </p:cNvSpPr>
          <p:nvPr>
            <p:ph type="body" sz="quarter" idx="13"/>
          </p:nvPr>
        </p:nvSpPr>
        <p:spPr>
          <a:xfrm>
            <a:off x="628650" y="1234440"/>
            <a:ext cx="7886700" cy="2957513"/>
          </a:xfrm>
        </p:spPr>
        <p:txBody>
          <a:bodyPr>
            <a:noAutofit/>
          </a:bodyPr>
          <a:lstStyle/>
          <a:p>
            <a:pPr>
              <a:lnSpc>
                <a:spcPct val="100000"/>
              </a:lnSpc>
              <a:spcBef>
                <a:spcPts val="0"/>
              </a:spcBef>
            </a:pPr>
            <a:r>
              <a:rPr lang="en-US" sz="2000" dirty="0" smtClean="0"/>
              <a:t>India </a:t>
            </a:r>
            <a:r>
              <a:rPr lang="en-US" sz="2000" dirty="0"/>
              <a:t>is the third largest market for IEEE IP products, following North America and China, with $</a:t>
            </a:r>
            <a:r>
              <a:rPr lang="en-US" sz="2000" dirty="0" smtClean="0"/>
              <a:t>16M </a:t>
            </a:r>
            <a:r>
              <a:rPr lang="en-US" sz="2000" dirty="0"/>
              <a:t>in sales forecast for </a:t>
            </a:r>
            <a:r>
              <a:rPr lang="en-US" sz="2000" dirty="0" smtClean="0"/>
              <a:t>2017</a:t>
            </a:r>
            <a:endParaRPr lang="en-US" sz="2000" dirty="0"/>
          </a:p>
          <a:p>
            <a:pPr>
              <a:lnSpc>
                <a:spcPct val="100000"/>
              </a:lnSpc>
              <a:spcBef>
                <a:spcPts val="600"/>
              </a:spcBef>
            </a:pPr>
            <a:r>
              <a:rPr lang="en-US" sz="2000" dirty="0" smtClean="0"/>
              <a:t>IEEE </a:t>
            </a:r>
            <a:r>
              <a:rPr lang="en-US" sz="2000" dirty="0"/>
              <a:t>partners with a new dealer, EBSCO India, with emphasis on corporate sales</a:t>
            </a:r>
          </a:p>
          <a:p>
            <a:pPr>
              <a:lnSpc>
                <a:spcPct val="100000"/>
              </a:lnSpc>
              <a:spcBef>
                <a:spcPts val="600"/>
              </a:spcBef>
            </a:pPr>
            <a:r>
              <a:rPr lang="en-US" sz="2000" dirty="0" smtClean="0"/>
              <a:t>IEEE </a:t>
            </a:r>
            <a:r>
              <a:rPr lang="en-US" sz="2000" dirty="0"/>
              <a:t>MSD and the IEEE Computer Society are working jointly with the new dealer to maximize revenue and minimize channel </a:t>
            </a:r>
            <a:r>
              <a:rPr lang="en-US" sz="2000" dirty="0" smtClean="0"/>
              <a:t>conflict</a:t>
            </a:r>
            <a:endParaRPr lang="en-US" sz="2000" dirty="0"/>
          </a:p>
          <a:p>
            <a:pPr>
              <a:lnSpc>
                <a:spcPct val="100000"/>
              </a:lnSpc>
              <a:spcBef>
                <a:spcPts val="600"/>
              </a:spcBef>
            </a:pPr>
            <a:r>
              <a:rPr lang="en-US" sz="2000" dirty="0" smtClean="0"/>
              <a:t>New </a:t>
            </a:r>
            <a:r>
              <a:rPr lang="en-US" sz="2000" dirty="0"/>
              <a:t>Corporate</a:t>
            </a:r>
          </a:p>
          <a:p>
            <a:pPr lvl="1">
              <a:lnSpc>
                <a:spcPct val="100000"/>
              </a:lnSpc>
              <a:spcBef>
                <a:spcPts val="600"/>
              </a:spcBef>
            </a:pPr>
            <a:r>
              <a:rPr lang="en-US" sz="1800" dirty="0"/>
              <a:t>Electronics Corporation of India Limited</a:t>
            </a:r>
          </a:p>
          <a:p>
            <a:pPr lvl="1">
              <a:lnSpc>
                <a:spcPct val="100000"/>
              </a:lnSpc>
              <a:spcBef>
                <a:spcPts val="600"/>
              </a:spcBef>
            </a:pPr>
            <a:r>
              <a:rPr lang="en-US" sz="1800" dirty="0"/>
              <a:t>Power Research &amp; Development Consultants Pvt. Ltd.</a:t>
            </a:r>
          </a:p>
          <a:p>
            <a:pPr marL="685783" lvl="2" indent="0">
              <a:lnSpc>
                <a:spcPct val="100000"/>
              </a:lnSpc>
              <a:spcBef>
                <a:spcPts val="0"/>
              </a:spcBef>
              <a:buNone/>
            </a:pPr>
            <a:endParaRPr lang="en-US" sz="1800" dirty="0"/>
          </a:p>
          <a:p>
            <a:pPr>
              <a:lnSpc>
                <a:spcPct val="100000"/>
              </a:lnSpc>
              <a:spcBef>
                <a:spcPts val="0"/>
              </a:spcBef>
            </a:pPr>
            <a:endParaRPr lang="en-US" sz="1800" dirty="0">
              <a:latin typeface="Calibri (Body)"/>
            </a:endParaRPr>
          </a:p>
          <a:p>
            <a:pPr lvl="1">
              <a:lnSpc>
                <a:spcPct val="100000"/>
              </a:lnSpc>
              <a:spcBef>
                <a:spcPts val="0"/>
              </a:spcBef>
            </a:pPr>
            <a:endParaRPr lang="en-US" dirty="0"/>
          </a:p>
        </p:txBody>
      </p:sp>
      <p:sp>
        <p:nvSpPr>
          <p:cNvPr id="6" name="Slide Number Placeholder 5"/>
          <p:cNvSpPr>
            <a:spLocks noGrp="1"/>
          </p:cNvSpPr>
          <p:nvPr>
            <p:ph type="sldNum" sz="quarter" idx="14"/>
          </p:nvPr>
        </p:nvSpPr>
        <p:spPr/>
        <p:txBody>
          <a:bodyPr/>
          <a:lstStyle/>
          <a:p>
            <a:fld id="{3DD97BEB-BAEF-0344-9D5C-EC73E478698A}" type="slidenum">
              <a:rPr lang="en-US" smtClean="0"/>
              <a:pPr/>
              <a:t>15</a:t>
            </a:fld>
            <a:endParaRPr lang="en-US" dirty="0"/>
          </a:p>
        </p:txBody>
      </p:sp>
      <p:sp>
        <p:nvSpPr>
          <p:cNvPr id="5" name="TextBox 4"/>
          <p:cNvSpPr txBox="1"/>
          <p:nvPr/>
        </p:nvSpPr>
        <p:spPr>
          <a:xfrm>
            <a:off x="628651" y="4585422"/>
            <a:ext cx="551754" cy="246221"/>
          </a:xfrm>
          <a:prstGeom prst="rect">
            <a:avLst/>
          </a:prstGeom>
          <a:noFill/>
        </p:spPr>
        <p:txBody>
          <a:bodyPr wrap="none" rtlCol="0">
            <a:spAutoFit/>
          </a:bodyPr>
          <a:lstStyle/>
          <a:p>
            <a:r>
              <a:rPr lang="en-US" sz="1000" dirty="0" smtClean="0"/>
              <a:t>all </a:t>
            </a:r>
            <a:r>
              <a:rPr lang="en-US" sz="1000" dirty="0"/>
              <a:t>USD</a:t>
            </a:r>
          </a:p>
        </p:txBody>
      </p:sp>
    </p:spTree>
    <p:extLst>
      <p:ext uri="{BB962C8B-B14F-4D97-AF65-F5344CB8AC3E}">
        <p14:creationId xmlns:p14="http://schemas.microsoft.com/office/powerpoint/2010/main" val="1176317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India YTD Challenges</a:t>
            </a:r>
          </a:p>
        </p:txBody>
      </p:sp>
      <p:sp>
        <p:nvSpPr>
          <p:cNvPr id="3" name="Content Placeholder 2"/>
          <p:cNvSpPr>
            <a:spLocks noGrp="1"/>
          </p:cNvSpPr>
          <p:nvPr>
            <p:ph type="body" sz="quarter" idx="13"/>
          </p:nvPr>
        </p:nvSpPr>
        <p:spPr>
          <a:xfrm>
            <a:off x="628649" y="1234440"/>
            <a:ext cx="7790137" cy="2844404"/>
          </a:xfrm>
        </p:spPr>
        <p:txBody>
          <a:bodyPr>
            <a:noAutofit/>
          </a:bodyPr>
          <a:lstStyle/>
          <a:p>
            <a:pPr>
              <a:lnSpc>
                <a:spcPct val="100000"/>
              </a:lnSpc>
              <a:spcBef>
                <a:spcPts val="0"/>
              </a:spcBef>
            </a:pPr>
            <a:r>
              <a:rPr lang="en-US" sz="2000" dirty="0" smtClean="0"/>
              <a:t>Academic </a:t>
            </a:r>
            <a:r>
              <a:rPr lang="en-US" sz="2000" dirty="0"/>
              <a:t>revenue down as we continue to face a strong USD and “fewer engineering schools”  </a:t>
            </a:r>
          </a:p>
          <a:p>
            <a:pPr lvl="2">
              <a:lnSpc>
                <a:spcPct val="100000"/>
              </a:lnSpc>
              <a:spcBef>
                <a:spcPts val="0"/>
              </a:spcBef>
            </a:pPr>
            <a:r>
              <a:rPr lang="en-US" sz="1800" i="1" dirty="0"/>
              <a:t> “</a:t>
            </a:r>
            <a:r>
              <a:rPr lang="en-US" sz="1800" dirty="0"/>
              <a:t>275 Engineering Colleges have applied for Closure, AICTE Chairman Says” </a:t>
            </a:r>
            <a:r>
              <a:rPr lang="en-US" sz="1800" i="1" dirty="0" smtClean="0"/>
              <a:t>Times </a:t>
            </a:r>
            <a:r>
              <a:rPr lang="en-US" sz="1800" i="1" dirty="0"/>
              <a:t>of India (Apr 2017) </a:t>
            </a:r>
            <a:endParaRPr lang="en-US" sz="1800" i="1" u="sng" dirty="0"/>
          </a:p>
          <a:p>
            <a:pPr lvl="2">
              <a:lnSpc>
                <a:spcPct val="100000"/>
              </a:lnSpc>
              <a:spcBef>
                <a:spcPts val="0"/>
              </a:spcBef>
            </a:pPr>
            <a:r>
              <a:rPr lang="en-US" sz="1800" dirty="0"/>
              <a:t>“54% of Seats in Private Engineering Colleges went Vacant last year </a:t>
            </a:r>
            <a:r>
              <a:rPr lang="en-US" sz="1800" dirty="0" smtClean="0"/>
              <a:t>” </a:t>
            </a:r>
            <a:r>
              <a:rPr lang="en-US" sz="1800" i="1" dirty="0" smtClean="0"/>
              <a:t>Times </a:t>
            </a:r>
            <a:r>
              <a:rPr lang="en-US" sz="1800" i="1" dirty="0"/>
              <a:t>of India (Jul 2017</a:t>
            </a:r>
            <a:r>
              <a:rPr lang="en-US" sz="1800" i="1" dirty="0" smtClean="0"/>
              <a:t>)</a:t>
            </a:r>
            <a:endParaRPr lang="en-US" sz="2000" dirty="0"/>
          </a:p>
          <a:p>
            <a:pPr>
              <a:lnSpc>
                <a:spcPct val="100000"/>
              </a:lnSpc>
              <a:spcBef>
                <a:spcPts val="0"/>
              </a:spcBef>
            </a:pPr>
            <a:r>
              <a:rPr lang="en-US" sz="2000" dirty="0" smtClean="0"/>
              <a:t>New </a:t>
            </a:r>
            <a:r>
              <a:rPr lang="en-US" sz="2000" dirty="0"/>
              <a:t>tax on IP products.  Burden on subscribers now 18%</a:t>
            </a:r>
          </a:p>
          <a:p>
            <a:pPr>
              <a:lnSpc>
                <a:spcPct val="100000"/>
              </a:lnSpc>
              <a:spcBef>
                <a:spcPts val="0"/>
              </a:spcBef>
            </a:pPr>
            <a:r>
              <a:rPr lang="en-US" sz="2000" dirty="0" smtClean="0"/>
              <a:t>Overall </a:t>
            </a:r>
            <a:r>
              <a:rPr lang="en-US" sz="2000" dirty="0"/>
              <a:t>revenue is projected to increase modestly over 2016</a:t>
            </a:r>
          </a:p>
        </p:txBody>
      </p:sp>
      <p:sp>
        <p:nvSpPr>
          <p:cNvPr id="6" name="Slide Number Placeholder 5"/>
          <p:cNvSpPr>
            <a:spLocks noGrp="1"/>
          </p:cNvSpPr>
          <p:nvPr>
            <p:ph type="sldNum" sz="quarter" idx="14"/>
          </p:nvPr>
        </p:nvSpPr>
        <p:spPr/>
        <p:txBody>
          <a:bodyPr/>
          <a:lstStyle/>
          <a:p>
            <a:fld id="{3DD97BEB-BAEF-0344-9D5C-EC73E478698A}" type="slidenum">
              <a:rPr lang="en-US" smtClean="0"/>
              <a:pPr/>
              <a:t>16</a:t>
            </a:fld>
            <a:endParaRPr lang="en-US" dirty="0"/>
          </a:p>
        </p:txBody>
      </p:sp>
    </p:spTree>
    <p:extLst>
      <p:ext uri="{BB962C8B-B14F-4D97-AF65-F5344CB8AC3E}">
        <p14:creationId xmlns:p14="http://schemas.microsoft.com/office/powerpoint/2010/main" val="1517996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Pakistan</a:t>
            </a:r>
          </a:p>
        </p:txBody>
      </p:sp>
      <p:sp>
        <p:nvSpPr>
          <p:cNvPr id="3" name="Content Placeholder 2"/>
          <p:cNvSpPr>
            <a:spLocks noGrp="1"/>
          </p:cNvSpPr>
          <p:nvPr>
            <p:ph type="body" sz="quarter" idx="13"/>
          </p:nvPr>
        </p:nvSpPr>
        <p:spPr>
          <a:xfrm>
            <a:off x="628649" y="1234440"/>
            <a:ext cx="4629151" cy="2957513"/>
          </a:xfrm>
        </p:spPr>
        <p:txBody>
          <a:bodyPr>
            <a:noAutofit/>
          </a:bodyPr>
          <a:lstStyle/>
          <a:p>
            <a:pPr>
              <a:lnSpc>
                <a:spcPct val="100000"/>
              </a:lnSpc>
            </a:pPr>
            <a:r>
              <a:rPr lang="en-US" dirty="0"/>
              <a:t>Higher Education Commission (HEC) consortium is a reliable IEL consortium of 40 universities (US$1.8M)  </a:t>
            </a:r>
          </a:p>
          <a:p>
            <a:pPr>
              <a:lnSpc>
                <a:spcPct val="100000"/>
              </a:lnSpc>
            </a:pPr>
            <a:r>
              <a:rPr lang="en-US" dirty="0"/>
              <a:t>Our partner AJ Dektek is managing another nation-wide IEEE quiz and will visit over 50 schools to (re) introduce IEEE </a:t>
            </a:r>
            <a:r>
              <a:rPr lang="en-US" i="1" dirty="0" err="1"/>
              <a:t>Xplore</a:t>
            </a:r>
            <a:endParaRPr lang="en-US" i="1" dirty="0"/>
          </a:p>
          <a:p>
            <a:pPr lvl="1">
              <a:lnSpc>
                <a:spcPct val="100000"/>
              </a:lnSpc>
            </a:pPr>
            <a:r>
              <a:rPr lang="en-US" dirty="0"/>
              <a:t>This venue has been successful in the past and the audiences are very enthusiastic</a:t>
            </a:r>
          </a:p>
        </p:txBody>
      </p:sp>
      <p:sp>
        <p:nvSpPr>
          <p:cNvPr id="4" name="Slide Number Placeholder 3"/>
          <p:cNvSpPr>
            <a:spLocks noGrp="1"/>
          </p:cNvSpPr>
          <p:nvPr>
            <p:ph type="sldNum" sz="quarter" idx="14"/>
          </p:nvPr>
        </p:nvSpPr>
        <p:spPr/>
        <p:txBody>
          <a:bodyPr/>
          <a:lstStyle/>
          <a:p>
            <a:fld id="{E23CF3AA-4661-426C-AE30-56F30CA33E13}" type="slidenum">
              <a:rPr lang="en-US" smtClean="0"/>
              <a:pPr/>
              <a:t>17</a:t>
            </a:fld>
            <a:endParaRPr lang="en-US" sz="1050" dirty="0">
              <a:solidFill>
                <a:schemeClr val="tx1"/>
              </a:solidFill>
            </a:endParaRPr>
          </a:p>
        </p:txBody>
      </p:sp>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495368" y="1421296"/>
            <a:ext cx="3307047" cy="1836818"/>
          </a:xfrm>
          <a:prstGeom prst="rect">
            <a:avLst/>
          </a:prstGeom>
          <a:ln w="12700">
            <a:solidFill>
              <a:srgbClr val="0066A1"/>
            </a:solidFill>
          </a:ln>
        </p:spPr>
      </p:pic>
    </p:spTree>
    <p:extLst>
      <p:ext uri="{BB962C8B-B14F-4D97-AF65-F5344CB8AC3E}">
        <p14:creationId xmlns:p14="http://schemas.microsoft.com/office/powerpoint/2010/main" val="3252105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Products and Services </a:t>
            </a:r>
            <a:endParaRPr lang="en-US" dirty="0"/>
          </a:p>
        </p:txBody>
      </p:sp>
      <p:sp>
        <p:nvSpPr>
          <p:cNvPr id="4" name="Slide Number Placeholder 3"/>
          <p:cNvSpPr>
            <a:spLocks noGrp="1"/>
          </p:cNvSpPr>
          <p:nvPr>
            <p:ph type="sldNum" sz="quarter" idx="10"/>
          </p:nvPr>
        </p:nvSpPr>
        <p:spPr/>
        <p:txBody>
          <a:bodyPr/>
          <a:lstStyle/>
          <a:p>
            <a:fld id="{3DD97BEB-BAEF-0344-9D5C-EC73E478698A}" type="slidenum">
              <a:rPr lang="en-US" smtClean="0"/>
              <a:pPr/>
              <a:t>18</a:t>
            </a:fld>
            <a:endParaRPr lang="en-US" dirty="0"/>
          </a:p>
        </p:txBody>
      </p:sp>
    </p:spTree>
    <p:extLst>
      <p:ext uri="{BB962C8B-B14F-4D97-AF65-F5344CB8AC3E}">
        <p14:creationId xmlns:p14="http://schemas.microsoft.com/office/powerpoint/2010/main" val="3729054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IEEE Membership Stats</a:t>
            </a:r>
            <a:endParaRPr lang="en-US" dirty="0"/>
          </a:p>
        </p:txBody>
      </p:sp>
      <p:sp>
        <p:nvSpPr>
          <p:cNvPr id="8" name="Text Placeholder 7"/>
          <p:cNvSpPr>
            <a:spLocks noGrp="1"/>
          </p:cNvSpPr>
          <p:nvPr>
            <p:ph type="body" sz="quarter" idx="13"/>
          </p:nvPr>
        </p:nvSpPr>
        <p:spPr>
          <a:xfrm>
            <a:off x="628649" y="1369219"/>
            <a:ext cx="7515709" cy="2844404"/>
          </a:xfrm>
        </p:spPr>
        <p:txBody>
          <a:bodyPr>
            <a:noAutofit/>
          </a:bodyPr>
          <a:lstStyle/>
          <a:p>
            <a:pPr>
              <a:lnSpc>
                <a:spcPct val="100000"/>
              </a:lnSpc>
              <a:spcBef>
                <a:spcPts val="200"/>
              </a:spcBef>
              <a:spcAft>
                <a:spcPts val="200"/>
              </a:spcAft>
            </a:pPr>
            <a:r>
              <a:rPr lang="en-US" sz="2000" dirty="0" smtClean="0"/>
              <a:t> IEEE Total Membership: 363,725</a:t>
            </a:r>
            <a:endParaRPr lang="en-US" sz="2000" dirty="0"/>
          </a:p>
          <a:p>
            <a:pPr lvl="1">
              <a:lnSpc>
                <a:spcPct val="100000"/>
              </a:lnSpc>
              <a:spcBef>
                <a:spcPts val="200"/>
              </a:spcBef>
              <a:spcAft>
                <a:spcPts val="200"/>
              </a:spcAft>
            </a:pPr>
            <a:r>
              <a:rPr lang="en-US" sz="1800" dirty="0" smtClean="0"/>
              <a:t>Higher </a:t>
            </a:r>
            <a:r>
              <a:rPr lang="en-US" sz="1800" dirty="0"/>
              <a:t>Grade Membership (without GSM</a:t>
            </a:r>
            <a:r>
              <a:rPr lang="en-US" sz="1800" dirty="0" smtClean="0"/>
              <a:t>): 270,802</a:t>
            </a:r>
            <a:endParaRPr lang="en-US" sz="1800" dirty="0"/>
          </a:p>
          <a:p>
            <a:pPr lvl="1">
              <a:lnSpc>
                <a:spcPct val="100000"/>
              </a:lnSpc>
              <a:spcBef>
                <a:spcPts val="200"/>
              </a:spcBef>
              <a:spcAft>
                <a:spcPts val="200"/>
              </a:spcAft>
            </a:pPr>
            <a:r>
              <a:rPr lang="en-US" sz="1800" dirty="0" smtClean="0"/>
              <a:t>Student Members (with GSM): 92,923</a:t>
            </a:r>
          </a:p>
          <a:p>
            <a:pPr lvl="1">
              <a:lnSpc>
                <a:spcPct val="100000"/>
              </a:lnSpc>
              <a:spcBef>
                <a:spcPts val="200"/>
              </a:spcBef>
              <a:spcAft>
                <a:spcPts val="200"/>
              </a:spcAft>
            </a:pPr>
            <a:endParaRPr lang="en-US" sz="2000" dirty="0" smtClean="0"/>
          </a:p>
          <a:p>
            <a:pPr>
              <a:lnSpc>
                <a:spcPct val="100000"/>
              </a:lnSpc>
              <a:spcBef>
                <a:spcPts val="200"/>
              </a:spcBef>
              <a:spcAft>
                <a:spcPts val="200"/>
              </a:spcAft>
            </a:pPr>
            <a:r>
              <a:rPr lang="en-US" sz="2000" dirty="0" smtClean="0"/>
              <a:t> IEEE Region 10 Membership: 101,388</a:t>
            </a:r>
          </a:p>
          <a:p>
            <a:pPr lvl="1">
              <a:lnSpc>
                <a:spcPct val="100000"/>
              </a:lnSpc>
              <a:spcBef>
                <a:spcPts val="200"/>
              </a:spcBef>
              <a:spcAft>
                <a:spcPts val="200"/>
              </a:spcAft>
            </a:pPr>
            <a:r>
              <a:rPr lang="en-US" sz="1800" dirty="0" smtClean="0"/>
              <a:t>Higher Grade Membership (without GSM): 57,593</a:t>
            </a:r>
          </a:p>
          <a:p>
            <a:pPr lvl="1">
              <a:lnSpc>
                <a:spcPct val="100000"/>
              </a:lnSpc>
              <a:spcBef>
                <a:spcPts val="200"/>
              </a:spcBef>
              <a:spcAft>
                <a:spcPts val="200"/>
              </a:spcAft>
            </a:pPr>
            <a:r>
              <a:rPr lang="en-US" sz="1800" dirty="0" smtClean="0"/>
              <a:t>Student Members (with GSM): 43,795 </a:t>
            </a:r>
          </a:p>
          <a:p>
            <a:pPr lvl="1">
              <a:lnSpc>
                <a:spcPct val="100000"/>
              </a:lnSpc>
              <a:spcBef>
                <a:spcPts val="200"/>
              </a:spcBef>
              <a:spcAft>
                <a:spcPts val="200"/>
              </a:spcAft>
            </a:pPr>
            <a:endParaRPr lang="en-US" sz="2000" dirty="0"/>
          </a:p>
          <a:p>
            <a:endParaRPr lang="en-US" dirty="0"/>
          </a:p>
        </p:txBody>
      </p:sp>
      <p:sp>
        <p:nvSpPr>
          <p:cNvPr id="4" name="Slide Number Placeholder 3"/>
          <p:cNvSpPr>
            <a:spLocks noGrp="1"/>
          </p:cNvSpPr>
          <p:nvPr>
            <p:ph type="sldNum" sz="quarter" idx="14"/>
          </p:nvPr>
        </p:nvSpPr>
        <p:spPr/>
        <p:txBody>
          <a:bodyPr/>
          <a:lstStyle/>
          <a:p>
            <a:fld id="{3DD97BEB-BAEF-0344-9D5C-EC73E478698A}" type="slidenum">
              <a:rPr lang="en-US" smtClean="0"/>
              <a:pPr/>
              <a:t>1</a:t>
            </a:fld>
            <a:endParaRPr lang="en-US" dirty="0"/>
          </a:p>
        </p:txBody>
      </p:sp>
      <p:sp>
        <p:nvSpPr>
          <p:cNvPr id="10" name="Text Placeholder 9"/>
          <p:cNvSpPr>
            <a:spLocks noGrp="1"/>
          </p:cNvSpPr>
          <p:nvPr>
            <p:ph type="body" sz="quarter" idx="15"/>
          </p:nvPr>
        </p:nvSpPr>
        <p:spPr/>
        <p:txBody>
          <a:bodyPr>
            <a:noAutofit/>
          </a:bodyPr>
          <a:lstStyle/>
          <a:p>
            <a:r>
              <a:rPr lang="en-US" dirty="0"/>
              <a:t>A</a:t>
            </a:r>
            <a:r>
              <a:rPr lang="en-US" dirty="0" smtClean="0"/>
              <a:t>ll </a:t>
            </a:r>
            <a:r>
              <a:rPr lang="en-US" dirty="0"/>
              <a:t>figures are end </a:t>
            </a:r>
            <a:r>
              <a:rPr lang="en-US" dirty="0" smtClean="0"/>
              <a:t>of June 2017</a:t>
            </a:r>
            <a:endParaRPr lang="en-US" dirty="0"/>
          </a:p>
        </p:txBody>
      </p:sp>
    </p:spTree>
    <p:extLst>
      <p:ext uri="{BB962C8B-B14F-4D97-AF65-F5344CB8AC3E}">
        <p14:creationId xmlns:p14="http://schemas.microsoft.com/office/powerpoint/2010/main" val="38838304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420624"/>
            <a:ext cx="7886700" cy="415002"/>
          </a:xfrm>
        </p:spPr>
        <p:txBody>
          <a:bodyPr/>
          <a:lstStyle/>
          <a:p>
            <a:r>
              <a:rPr lang="en-US" dirty="0"/>
              <a:t>Expanding Research from China</a:t>
            </a:r>
          </a:p>
        </p:txBody>
      </p:sp>
      <p:sp>
        <p:nvSpPr>
          <p:cNvPr id="5" name="Text Placeholder 4"/>
          <p:cNvSpPr>
            <a:spLocks noGrp="1"/>
          </p:cNvSpPr>
          <p:nvPr>
            <p:ph type="body" sz="quarter" idx="13"/>
          </p:nvPr>
        </p:nvSpPr>
        <p:spPr>
          <a:xfrm>
            <a:off x="630937" y="1371600"/>
            <a:ext cx="5142846" cy="2844404"/>
          </a:xfrm>
        </p:spPr>
        <p:txBody>
          <a:bodyPr>
            <a:noAutofit/>
          </a:bodyPr>
          <a:lstStyle/>
          <a:p>
            <a:r>
              <a:rPr lang="en-US" sz="2000" dirty="0" smtClean="0"/>
              <a:t>Three new </a:t>
            </a:r>
            <a:r>
              <a:rPr lang="en-US" sz="2000" dirty="0"/>
              <a:t>Open Access journals from China were launched in IEEE </a:t>
            </a:r>
            <a:r>
              <a:rPr lang="en-US" sz="2000" i="1" dirty="0"/>
              <a:t>Xplore</a:t>
            </a:r>
            <a:r>
              <a:rPr lang="en-US" sz="2000" dirty="0"/>
              <a:t> in </a:t>
            </a:r>
            <a:r>
              <a:rPr lang="en-US" sz="2000" dirty="0" smtClean="0"/>
              <a:t>July</a:t>
            </a:r>
          </a:p>
          <a:p>
            <a:pPr lvl="1"/>
            <a:r>
              <a:rPr lang="en-US" sz="1800" dirty="0" smtClean="0"/>
              <a:t>Chinese </a:t>
            </a:r>
            <a:r>
              <a:rPr lang="en-US" sz="1800" dirty="0"/>
              <a:t>Journal of Electrical Engineering (CJEE) </a:t>
            </a:r>
            <a:endParaRPr lang="en-US" sz="1800" dirty="0" smtClean="0"/>
          </a:p>
          <a:p>
            <a:pPr lvl="2"/>
            <a:r>
              <a:rPr lang="en-US" sz="1800" dirty="0"/>
              <a:t>P</a:t>
            </a:r>
            <a:r>
              <a:rPr lang="en-US" sz="1800" dirty="0" smtClean="0"/>
              <a:t>ublished </a:t>
            </a:r>
            <a:r>
              <a:rPr lang="en-US" sz="1800" dirty="0"/>
              <a:t>by China Machine Press (CMP)</a:t>
            </a:r>
          </a:p>
          <a:p>
            <a:pPr lvl="1"/>
            <a:r>
              <a:rPr lang="en-US" sz="1800" dirty="0"/>
              <a:t>Transactions on Electrical Machines and </a:t>
            </a:r>
            <a:r>
              <a:rPr lang="en-US" sz="1800" dirty="0" smtClean="0"/>
              <a:t/>
            </a:r>
            <a:br>
              <a:rPr lang="en-US" sz="1800" dirty="0" smtClean="0"/>
            </a:br>
            <a:r>
              <a:rPr lang="en-US" sz="1800" dirty="0" smtClean="0"/>
              <a:t>Systems </a:t>
            </a:r>
            <a:r>
              <a:rPr lang="en-US" sz="1800" dirty="0"/>
              <a:t>(TEMS) </a:t>
            </a:r>
          </a:p>
          <a:p>
            <a:pPr lvl="2"/>
            <a:r>
              <a:rPr lang="en-US" sz="1800" dirty="0" smtClean="0"/>
              <a:t>Published </a:t>
            </a:r>
            <a:r>
              <a:rPr lang="en-US" sz="1800" dirty="0"/>
              <a:t>by China Electrochemical </a:t>
            </a:r>
            <a:r>
              <a:rPr lang="en-US" sz="1800" dirty="0" smtClean="0"/>
              <a:t/>
            </a:r>
            <a:br>
              <a:rPr lang="en-US" sz="1800" dirty="0" smtClean="0"/>
            </a:br>
            <a:r>
              <a:rPr lang="en-US" sz="1800" dirty="0" smtClean="0"/>
              <a:t>Society </a:t>
            </a:r>
            <a:r>
              <a:rPr lang="en-US" sz="1800" dirty="0"/>
              <a:t>(CES)</a:t>
            </a:r>
          </a:p>
          <a:p>
            <a:pPr lvl="1"/>
            <a:r>
              <a:rPr lang="en-US" sz="1800" dirty="0"/>
              <a:t>Transactions on Power Electronics and </a:t>
            </a:r>
            <a:r>
              <a:rPr lang="en-US" sz="1800" dirty="0" smtClean="0"/>
              <a:t>Applications (TPEA</a:t>
            </a:r>
            <a:r>
              <a:rPr lang="en-US" sz="1800" dirty="0"/>
              <a:t>) </a:t>
            </a:r>
            <a:endParaRPr lang="en-US" sz="1800" dirty="0" smtClean="0"/>
          </a:p>
          <a:p>
            <a:pPr lvl="2"/>
            <a:r>
              <a:rPr lang="en-US" sz="1800" dirty="0" smtClean="0"/>
              <a:t>Published </a:t>
            </a:r>
            <a:r>
              <a:rPr lang="en-US" sz="1800" dirty="0"/>
              <a:t>by China Power Supply </a:t>
            </a:r>
            <a:r>
              <a:rPr lang="en-US" sz="1800" dirty="0" smtClean="0"/>
              <a:t>                   Society </a:t>
            </a:r>
            <a:r>
              <a:rPr lang="en-US" sz="1800" dirty="0"/>
              <a:t>(CPSS)</a:t>
            </a:r>
          </a:p>
          <a:p>
            <a:endParaRPr lang="en-US" dirty="0"/>
          </a:p>
        </p:txBody>
      </p:sp>
      <p:sp>
        <p:nvSpPr>
          <p:cNvPr id="4" name="Slide Number Placeholder 3"/>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900" b="0" i="0" u="none" strike="noStrike" kern="1200" cap="none" spc="0" normalizeH="0" baseline="0" noProof="0" smtClean="0">
                <a:ln>
                  <a:noFill/>
                </a:ln>
                <a:solidFill>
                  <a:srgbClr val="0066A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dirty="0">
              <a:ln>
                <a:noFill/>
              </a:ln>
              <a:solidFill>
                <a:srgbClr val="0066A1"/>
              </a:solidFill>
              <a:effectLst/>
              <a:uLnTx/>
              <a:uFillTx/>
              <a:latin typeface="Calibri" panose="020F0502020204030204"/>
              <a:ea typeface="+mn-ea"/>
              <a:cs typeface="+mn-cs"/>
            </a:endParaRPr>
          </a:p>
        </p:txBody>
      </p:sp>
      <p:sp>
        <p:nvSpPr>
          <p:cNvPr id="6" name="Text Placeholder 5"/>
          <p:cNvSpPr>
            <a:spLocks noGrp="1"/>
          </p:cNvSpPr>
          <p:nvPr>
            <p:ph type="body" sz="quarter" idx="15"/>
          </p:nvPr>
        </p:nvSpPr>
        <p:spPr>
          <a:xfrm>
            <a:off x="630936" y="832104"/>
            <a:ext cx="7886700" cy="267632"/>
          </a:xfrm>
        </p:spPr>
        <p:txBody>
          <a:bodyPr/>
          <a:lstStyle/>
          <a:p>
            <a:r>
              <a:rPr lang="en-US" sz="1500" dirty="0"/>
              <a:t>Delivering more expert studies from Asia, a strong base for research</a:t>
            </a:r>
          </a:p>
          <a:p>
            <a:endParaRPr lang="en-US" dirty="0"/>
          </a:p>
        </p:txBody>
      </p:sp>
      <p:pic>
        <p:nvPicPr>
          <p:cNvPr id="8" name="Picture 8" descr="Related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3421" y="1511216"/>
            <a:ext cx="2036795" cy="17516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878581" y="2812264"/>
            <a:ext cx="2924847" cy="923394"/>
          </a:xfrm>
          <a:prstGeom prst="rect">
            <a:avLst/>
          </a:prstGeom>
          <a:noFill/>
        </p:spPr>
        <p:txBody>
          <a:bodyPr wrap="square" rtlCol="0">
            <a:spAutoFit/>
          </a:bodyPr>
          <a:lstStyle/>
          <a:p>
            <a:pPr algn="ctr">
              <a:lnSpc>
                <a:spcPct val="108000"/>
              </a:lnSpc>
            </a:pPr>
            <a:r>
              <a:rPr lang="en-US" b="1" dirty="0" smtClean="0">
                <a:solidFill>
                  <a:srgbClr val="FF0000"/>
                </a:solidFill>
              </a:rPr>
              <a:t>Asia Pacific represents      35% of IEEE content sales</a:t>
            </a:r>
          </a:p>
          <a:p>
            <a:pPr algn="ctr">
              <a:lnSpc>
                <a:spcPct val="108000"/>
              </a:lnSpc>
            </a:pPr>
            <a:r>
              <a:rPr lang="en-US" sz="1400" b="1" i="1" dirty="0" smtClean="0">
                <a:solidFill>
                  <a:srgbClr val="FF0000"/>
                </a:solidFill>
              </a:rPr>
              <a:t>(only 21% for the industry at large)</a:t>
            </a:r>
            <a:endParaRPr lang="en-US" sz="1400" b="1" i="1" dirty="0">
              <a:solidFill>
                <a:srgbClr val="FF0000"/>
              </a:solidFill>
            </a:endParaRPr>
          </a:p>
        </p:txBody>
      </p:sp>
      <p:pic>
        <p:nvPicPr>
          <p:cNvPr id="7" name="Picture 2" descr="http://tpea.cpss.org.cn/templets/default/images/img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78581" y="1511216"/>
            <a:ext cx="974840" cy="132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8462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custDataLst>
              <p:tags r:id="rId2"/>
            </p:custDataLst>
          </p:nvPr>
        </p:nvSpPr>
        <p:spPr/>
        <p:txBody>
          <a:bodyPr/>
          <a:lstStyle/>
          <a:p>
            <a:r>
              <a:rPr lang="en-US" dirty="0"/>
              <a:t>IEEE GlobalSpec Engineering360 Platform</a:t>
            </a:r>
          </a:p>
        </p:txBody>
      </p:sp>
      <p:sp>
        <p:nvSpPr>
          <p:cNvPr id="16" name="Text Placeholder 15"/>
          <p:cNvSpPr>
            <a:spLocks noGrp="1"/>
          </p:cNvSpPr>
          <p:nvPr>
            <p:ph type="body" sz="quarter" idx="14"/>
          </p:nvPr>
        </p:nvSpPr>
        <p:spPr>
          <a:xfrm>
            <a:off x="630936" y="1369219"/>
            <a:ext cx="5495544" cy="2844404"/>
          </a:xfrm>
        </p:spPr>
        <p:txBody>
          <a:bodyPr>
            <a:normAutofit/>
          </a:bodyPr>
          <a:lstStyle/>
          <a:p>
            <a:pPr>
              <a:lnSpc>
                <a:spcPct val="100000"/>
              </a:lnSpc>
              <a:spcBef>
                <a:spcPts val="375"/>
              </a:spcBef>
            </a:pPr>
            <a:r>
              <a:rPr lang="en-US" sz="2200" dirty="0" smtClean="0"/>
              <a:t>Business-oriented</a:t>
            </a:r>
            <a:r>
              <a:rPr lang="en-US" sz="2200" dirty="0"/>
              <a:t>, </a:t>
            </a:r>
            <a:r>
              <a:rPr lang="en-US" sz="2200" dirty="0" smtClean="0"/>
              <a:t>content-rich </a:t>
            </a:r>
            <a:r>
              <a:rPr lang="en-US" sz="2200" dirty="0"/>
              <a:t>marketing </a:t>
            </a:r>
            <a:r>
              <a:rPr lang="en-US" sz="2200" dirty="0" smtClean="0"/>
              <a:t>platforms that drive </a:t>
            </a:r>
            <a:r>
              <a:rPr lang="en-US" sz="2200" dirty="0"/>
              <a:t>traffic and audience engagement</a:t>
            </a:r>
          </a:p>
          <a:p>
            <a:pPr>
              <a:lnSpc>
                <a:spcPct val="100000"/>
              </a:lnSpc>
              <a:spcBef>
                <a:spcPts val="375"/>
              </a:spcBef>
            </a:pPr>
            <a:r>
              <a:rPr lang="en-US" sz="2200" dirty="0"/>
              <a:t>Provides advertisers with a multi-media </a:t>
            </a:r>
            <a:r>
              <a:rPr lang="en-US" sz="2200" dirty="0" smtClean="0"/>
              <a:t>platform </a:t>
            </a:r>
            <a:r>
              <a:rPr lang="en-US" sz="2200" dirty="0"/>
              <a:t>to access and </a:t>
            </a:r>
            <a:r>
              <a:rPr lang="en-US" sz="2200" dirty="0" smtClean="0"/>
              <a:t>engage directly                         </a:t>
            </a:r>
            <a:r>
              <a:rPr lang="en-US" sz="2200" dirty="0"/>
              <a:t>with the engineering community</a:t>
            </a:r>
          </a:p>
          <a:p>
            <a:endParaRPr lang="en-US" dirty="0"/>
          </a:p>
        </p:txBody>
      </p:sp>
      <p:sp>
        <p:nvSpPr>
          <p:cNvPr id="20" name="Text Placeholder 19"/>
          <p:cNvSpPr>
            <a:spLocks noGrp="1"/>
          </p:cNvSpPr>
          <p:nvPr>
            <p:ph type="body" sz="quarter" idx="16"/>
          </p:nvPr>
        </p:nvSpPr>
        <p:spPr/>
        <p:txBody>
          <a:bodyPr>
            <a:noAutofit/>
          </a:bodyPr>
          <a:lstStyle/>
          <a:p>
            <a:r>
              <a:rPr lang="en-US" sz="1500" dirty="0" smtClean="0"/>
              <a:t>Largest online </a:t>
            </a:r>
            <a:r>
              <a:rPr lang="en-US" sz="1500" dirty="0"/>
              <a:t>destination for engineers and technical </a:t>
            </a:r>
            <a:r>
              <a:rPr lang="en-US" sz="1500" dirty="0" smtClean="0"/>
              <a:t>professionals</a:t>
            </a:r>
            <a:endParaRPr lang="en-US" sz="1500" dirty="0"/>
          </a:p>
        </p:txBody>
      </p:sp>
      <p:pic>
        <p:nvPicPr>
          <p:cNvPr id="13" name="Picture 1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45848" y="2998061"/>
            <a:ext cx="1334863" cy="1334863"/>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24038" y="911736"/>
            <a:ext cx="2322277" cy="2145842"/>
          </a:xfrm>
          <a:prstGeom prst="rect">
            <a:avLst/>
          </a:prstGeom>
        </p:spPr>
      </p:pic>
      <p:sp>
        <p:nvSpPr>
          <p:cNvPr id="68" name="CasellaDiTesto 1"/>
          <p:cNvSpPr txBox="1"/>
          <p:nvPr/>
        </p:nvSpPr>
        <p:spPr>
          <a:xfrm>
            <a:off x="630936" y="4571260"/>
            <a:ext cx="9263495" cy="1015663"/>
          </a:xfrm>
          <a:prstGeom prst="rect">
            <a:avLst/>
          </a:prstGeom>
          <a:ln>
            <a:noFill/>
          </a:ln>
        </p:spPr>
        <p:txBody>
          <a:bodyPr wrap="square" rtlCol="0">
            <a:spAutoFit/>
          </a:bodyPr>
          <a:lstStyle/>
          <a:p>
            <a:pPr defTabSz="457200" fontAlgn="base">
              <a:spcBef>
                <a:spcPct val="0"/>
              </a:spcBef>
              <a:spcAft>
                <a:spcPct val="0"/>
              </a:spcAft>
            </a:pPr>
            <a:r>
              <a:rPr lang="it-IT" b="1" dirty="0" smtClean="0">
                <a:solidFill>
                  <a:srgbClr val="000099"/>
                </a:solidFill>
                <a:ea typeface="ＭＳ Ｐゴシック" charset="0"/>
                <a:hlinkClick r:id="rId7"/>
              </a:rPr>
              <a:t>www.engineering360.com</a:t>
            </a:r>
            <a:r>
              <a:rPr lang="it-IT" b="1" dirty="0" smtClean="0">
                <a:solidFill>
                  <a:srgbClr val="000099"/>
                </a:solidFill>
                <a:ea typeface="ＭＳ Ｐゴシック" charset="0"/>
              </a:rPr>
              <a:t>   </a:t>
            </a:r>
            <a:r>
              <a:rPr lang="it-IT" b="1" dirty="0" smtClean="0">
                <a:solidFill>
                  <a:srgbClr val="000099"/>
                </a:solidFill>
                <a:ea typeface="ＭＳ Ｐゴシック" charset="0"/>
                <a:hlinkClick r:id="rId8"/>
              </a:rPr>
              <a:t>www.electronics360.com</a:t>
            </a:r>
            <a:r>
              <a:rPr lang="it-IT" b="1" dirty="0" smtClean="0">
                <a:solidFill>
                  <a:srgbClr val="000099"/>
                </a:solidFill>
                <a:ea typeface="ＭＳ Ｐゴシック" charset="0"/>
              </a:rPr>
              <a:t>    </a:t>
            </a:r>
            <a:r>
              <a:rPr lang="it-IT" b="1" dirty="0" smtClean="0">
                <a:solidFill>
                  <a:srgbClr val="000099"/>
                </a:solidFill>
                <a:ea typeface="ＭＳ Ｐゴシック" charset="0"/>
                <a:hlinkClick r:id="rId9"/>
              </a:rPr>
              <a:t>www.datasheets360.com</a:t>
            </a:r>
            <a:endParaRPr lang="it-IT" b="1" dirty="0" smtClean="0">
              <a:solidFill>
                <a:srgbClr val="000099"/>
              </a:solidFill>
              <a:ea typeface="ＭＳ Ｐゴシック" charset="0"/>
            </a:endParaRPr>
          </a:p>
          <a:p>
            <a:pPr defTabSz="457200" fontAlgn="base">
              <a:spcBef>
                <a:spcPct val="0"/>
              </a:spcBef>
              <a:spcAft>
                <a:spcPct val="0"/>
              </a:spcAft>
            </a:pPr>
            <a:endParaRPr lang="it-IT" sz="1400" b="1" dirty="0">
              <a:solidFill>
                <a:srgbClr val="000099"/>
              </a:solidFill>
              <a:latin typeface="Verdana"/>
              <a:ea typeface="ＭＳ Ｐゴシック" charset="0"/>
            </a:endParaRPr>
          </a:p>
          <a:p>
            <a:pPr defTabSz="457200" fontAlgn="base">
              <a:spcBef>
                <a:spcPct val="0"/>
              </a:spcBef>
              <a:spcAft>
                <a:spcPct val="0"/>
              </a:spcAft>
            </a:pPr>
            <a:endParaRPr lang="it-IT" sz="1400" b="1" dirty="0">
              <a:solidFill>
                <a:srgbClr val="000099"/>
              </a:solidFill>
              <a:latin typeface="Verdana"/>
              <a:ea typeface="ＭＳ Ｐゴシック" charset="0"/>
            </a:endParaRPr>
          </a:p>
          <a:p>
            <a:pPr defTabSz="457200" fontAlgn="base">
              <a:spcBef>
                <a:spcPct val="0"/>
              </a:spcBef>
              <a:spcAft>
                <a:spcPct val="0"/>
              </a:spcAft>
            </a:pPr>
            <a:endParaRPr lang="it-IT" sz="1400" b="1" dirty="0">
              <a:solidFill>
                <a:srgbClr val="000099"/>
              </a:solidFill>
              <a:latin typeface="Verdana"/>
              <a:ea typeface="ＭＳ Ｐゴシック" charset="0"/>
            </a:endParaRPr>
          </a:p>
        </p:txBody>
      </p:sp>
      <p:sp>
        <p:nvSpPr>
          <p:cNvPr id="21" name="Slide Number Placeholder 20"/>
          <p:cNvSpPr>
            <a:spLocks noGrp="1"/>
          </p:cNvSpPr>
          <p:nvPr>
            <p:ph type="sldNum" sz="quarter" idx="15"/>
          </p:nvPr>
        </p:nvSpPr>
        <p:spPr/>
        <p:txBody>
          <a:bodyPr/>
          <a:lstStyle/>
          <a:p>
            <a:fld id="{3DD97BEB-BAEF-0344-9D5C-EC73E478698A}" type="slidenum">
              <a:rPr lang="en-US" smtClean="0"/>
              <a:pPr/>
              <a:t>20</a:t>
            </a:fld>
            <a:endParaRPr lang="en-US" dirty="0"/>
          </a:p>
        </p:txBody>
      </p:sp>
    </p:spTree>
    <p:custDataLst>
      <p:tags r:id="rId1"/>
    </p:custDataLst>
    <p:extLst>
      <p:ext uri="{BB962C8B-B14F-4D97-AF65-F5344CB8AC3E}">
        <p14:creationId xmlns:p14="http://schemas.microsoft.com/office/powerpoint/2010/main" val="42181329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IEEE Collabratec™</a:t>
            </a:r>
          </a:p>
        </p:txBody>
      </p:sp>
      <p:sp>
        <p:nvSpPr>
          <p:cNvPr id="3" name="Text Placeholder 2"/>
          <p:cNvSpPr>
            <a:spLocks noGrp="1"/>
          </p:cNvSpPr>
          <p:nvPr>
            <p:ph type="body" sz="quarter" idx="13"/>
          </p:nvPr>
        </p:nvSpPr>
        <p:spPr>
          <a:xfrm>
            <a:off x="628650" y="1369219"/>
            <a:ext cx="4733926" cy="2844404"/>
          </a:xfrm>
        </p:spPr>
        <p:txBody>
          <a:bodyPr>
            <a:normAutofit/>
          </a:bodyPr>
          <a:lstStyle/>
          <a:p>
            <a:r>
              <a:rPr lang="en-US" sz="2000" dirty="0"/>
              <a:t> </a:t>
            </a:r>
            <a:r>
              <a:rPr lang="en-US" sz="2000" dirty="0" smtClean="0"/>
              <a:t>July: Enhanced </a:t>
            </a:r>
            <a:r>
              <a:rPr lang="en-US" sz="2000" dirty="0"/>
              <a:t>communities and groups</a:t>
            </a:r>
          </a:p>
          <a:p>
            <a:r>
              <a:rPr lang="en-US" sz="2000" dirty="0" smtClean="0"/>
              <a:t> August: Upgraded </a:t>
            </a:r>
            <a:r>
              <a:rPr lang="en-US" sz="2000" dirty="0"/>
              <a:t>library </a:t>
            </a:r>
            <a:r>
              <a:rPr lang="en-US" sz="2000" dirty="0" smtClean="0"/>
              <a:t>with IEEE </a:t>
            </a:r>
            <a:r>
              <a:rPr lang="en-US" sz="2000" i="1" dirty="0"/>
              <a:t>Xplore</a:t>
            </a:r>
            <a:r>
              <a:rPr lang="en-US" sz="2000" dirty="0"/>
              <a:t> literature search, new features for members, performance upgrades </a:t>
            </a:r>
          </a:p>
          <a:p>
            <a:r>
              <a:rPr lang="en-US" sz="2000" dirty="0"/>
              <a:t> Upgraded home page</a:t>
            </a:r>
          </a:p>
        </p:txBody>
      </p:sp>
      <p:sp>
        <p:nvSpPr>
          <p:cNvPr id="5" name="Slide Number Placeholder 4"/>
          <p:cNvSpPr>
            <a:spLocks noGrp="1"/>
          </p:cNvSpPr>
          <p:nvPr>
            <p:ph type="sldNum" sz="quarter" idx="15"/>
          </p:nvPr>
        </p:nvSpPr>
        <p:spPr/>
        <p:txBody>
          <a:bodyPr/>
          <a:lstStyle/>
          <a:p>
            <a:fld id="{3DD97BEB-BAEF-0344-9D5C-EC73E478698A}" type="slidenum">
              <a:rPr lang="en-US" smtClean="0"/>
              <a:pPr/>
              <a:t>21</a:t>
            </a:fld>
            <a:endParaRPr lang="en-US" dirty="0"/>
          </a:p>
        </p:txBody>
      </p:sp>
      <p:sp>
        <p:nvSpPr>
          <p:cNvPr id="6" name="Text Placeholder 5"/>
          <p:cNvSpPr>
            <a:spLocks noGrp="1"/>
          </p:cNvSpPr>
          <p:nvPr>
            <p:ph type="body" sz="quarter" idx="16"/>
          </p:nvPr>
        </p:nvSpPr>
        <p:spPr/>
        <p:txBody>
          <a:bodyPr/>
          <a:lstStyle/>
          <a:p>
            <a:r>
              <a:rPr lang="en-US" dirty="0" smtClean="0"/>
              <a:t>Release update </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503945432"/>
              </p:ext>
            </p:extLst>
          </p:nvPr>
        </p:nvGraphicFramePr>
        <p:xfrm>
          <a:off x="6642402" y="495600"/>
          <a:ext cx="1943945" cy="2011682"/>
        </p:xfrm>
        <a:graphic>
          <a:graphicData uri="http://schemas.openxmlformats.org/drawingml/2006/table">
            <a:tbl>
              <a:tblPr firstRow="1" bandRow="1"/>
              <a:tblGrid>
                <a:gridCol w="1376961">
                  <a:extLst>
                    <a:ext uri="{9D8B030D-6E8A-4147-A177-3AD203B41FA5}">
                      <a16:colId xmlns:a16="http://schemas.microsoft.com/office/drawing/2014/main" xmlns="" val="2684668434"/>
                    </a:ext>
                  </a:extLst>
                </a:gridCol>
                <a:gridCol w="566984">
                  <a:extLst>
                    <a:ext uri="{9D8B030D-6E8A-4147-A177-3AD203B41FA5}">
                      <a16:colId xmlns:a16="http://schemas.microsoft.com/office/drawing/2014/main" xmlns="" val="501065230"/>
                    </a:ext>
                  </a:extLst>
                </a:gridCol>
              </a:tblGrid>
              <a:tr h="520790">
                <a:tc gridSpan="2">
                  <a:txBody>
                    <a:bodyPr/>
                    <a:lstStyle/>
                    <a:p>
                      <a:pPr algn="ctr"/>
                      <a:r>
                        <a:rPr lang="en-US" sz="1400" dirty="0" smtClean="0">
                          <a:solidFill>
                            <a:schemeClr val="bg1"/>
                          </a:solidFill>
                          <a:latin typeface="+mn-lt"/>
                        </a:rPr>
                        <a:t>Platform Sessions</a:t>
                      </a:r>
                      <a:r>
                        <a:rPr lang="en-US" sz="1400" baseline="0" dirty="0" smtClean="0">
                          <a:solidFill>
                            <a:schemeClr val="bg1"/>
                          </a:solidFill>
                          <a:latin typeface="+mn-lt"/>
                        </a:rPr>
                        <a:t>                     Jan – Jun 2017</a:t>
                      </a:r>
                      <a:endParaRPr lang="en-US" sz="1400" dirty="0">
                        <a:solidFill>
                          <a:schemeClr val="bg1"/>
                        </a:solidFill>
                        <a:latin typeface="+mn-lt"/>
                      </a:endParaRPr>
                    </a:p>
                  </a:txBody>
                  <a:tcPr anchor="ctr">
                    <a:solidFill>
                      <a:schemeClr val="bg1">
                        <a:lumMod val="50000"/>
                      </a:schemeClr>
                    </a:solidFill>
                  </a:tcPr>
                </a:tc>
                <a:tc hMerge="1">
                  <a:txBody>
                    <a:bodyPr/>
                    <a:lstStyle/>
                    <a:p>
                      <a:endParaRPr lang="en-US" dirty="0"/>
                    </a:p>
                  </a:txBody>
                  <a:tcPr/>
                </a:tc>
                <a:extLst>
                  <a:ext uri="{0D108BD9-81ED-4DB2-BD59-A6C34878D82A}">
                    <a16:rowId xmlns:a16="http://schemas.microsoft.com/office/drawing/2014/main" xmlns="" val="1804546329"/>
                  </a:ext>
                </a:extLst>
              </a:tr>
              <a:tr h="372723">
                <a:tc>
                  <a:txBody>
                    <a:bodyPr/>
                    <a:lstStyle/>
                    <a:p>
                      <a:r>
                        <a:rPr lang="en-US" sz="1400" dirty="0" smtClean="0">
                          <a:latin typeface="+mn-lt"/>
                        </a:rPr>
                        <a:t>Asia / Pacific</a:t>
                      </a:r>
                      <a:endParaRPr lang="en-US" sz="1400" dirty="0">
                        <a:latin typeface="+mn-lt"/>
                      </a:endParaRPr>
                    </a:p>
                  </a:txBody>
                  <a:tcPr anchor="ctr">
                    <a:noFill/>
                  </a:tcPr>
                </a:tc>
                <a:tc>
                  <a:txBody>
                    <a:bodyPr/>
                    <a:lstStyle/>
                    <a:p>
                      <a:pPr algn="ctr"/>
                      <a:r>
                        <a:rPr lang="en-US" sz="1400" dirty="0" smtClean="0">
                          <a:latin typeface="+mn-lt"/>
                        </a:rPr>
                        <a:t>42%</a:t>
                      </a:r>
                      <a:endParaRPr lang="en-US" sz="1400" dirty="0">
                        <a:latin typeface="+mn-lt"/>
                      </a:endParaRPr>
                    </a:p>
                  </a:txBody>
                  <a:tcPr anchor="ctr">
                    <a:noFill/>
                  </a:tcPr>
                </a:tc>
                <a:extLst>
                  <a:ext uri="{0D108BD9-81ED-4DB2-BD59-A6C34878D82A}">
                    <a16:rowId xmlns:a16="http://schemas.microsoft.com/office/drawing/2014/main" xmlns="" val="2967536067"/>
                  </a:ext>
                </a:extLst>
              </a:tr>
              <a:tr h="372723">
                <a:tc>
                  <a:txBody>
                    <a:bodyPr/>
                    <a:lstStyle/>
                    <a:p>
                      <a:r>
                        <a:rPr lang="en-US" sz="1400" dirty="0" smtClean="0">
                          <a:latin typeface="+mn-lt"/>
                        </a:rPr>
                        <a:t>Americas</a:t>
                      </a:r>
                      <a:endParaRPr lang="en-US" sz="1400" dirty="0">
                        <a:latin typeface="+mn-lt"/>
                      </a:endParaRPr>
                    </a:p>
                  </a:txBody>
                  <a:tcPr anchor="ctr"/>
                </a:tc>
                <a:tc>
                  <a:txBody>
                    <a:bodyPr/>
                    <a:lstStyle/>
                    <a:p>
                      <a:pPr algn="ctr"/>
                      <a:r>
                        <a:rPr lang="en-US" sz="1400" dirty="0" smtClean="0">
                          <a:latin typeface="+mn-lt"/>
                        </a:rPr>
                        <a:t>38%</a:t>
                      </a:r>
                      <a:endParaRPr lang="en-US" sz="1400" dirty="0">
                        <a:latin typeface="+mn-lt"/>
                      </a:endParaRPr>
                    </a:p>
                  </a:txBody>
                  <a:tcPr anchor="ctr"/>
                </a:tc>
                <a:extLst>
                  <a:ext uri="{0D108BD9-81ED-4DB2-BD59-A6C34878D82A}">
                    <a16:rowId xmlns:a16="http://schemas.microsoft.com/office/drawing/2014/main" xmlns="" val="230396981"/>
                  </a:ext>
                </a:extLst>
              </a:tr>
              <a:tr h="372723">
                <a:tc>
                  <a:txBody>
                    <a:bodyPr/>
                    <a:lstStyle/>
                    <a:p>
                      <a:r>
                        <a:rPr lang="en-US" sz="1400" dirty="0" smtClean="0">
                          <a:latin typeface="+mn-lt"/>
                        </a:rPr>
                        <a:t>Europe</a:t>
                      </a:r>
                      <a:endParaRPr lang="en-US" sz="1400" dirty="0">
                        <a:latin typeface="+mn-lt"/>
                      </a:endParaRPr>
                    </a:p>
                  </a:txBody>
                  <a:tcPr anchor="ctr"/>
                </a:tc>
                <a:tc>
                  <a:txBody>
                    <a:bodyPr/>
                    <a:lstStyle/>
                    <a:p>
                      <a:pPr algn="ctr"/>
                      <a:r>
                        <a:rPr lang="en-US" sz="1400" dirty="0" smtClean="0">
                          <a:latin typeface="+mn-lt"/>
                        </a:rPr>
                        <a:t>13%</a:t>
                      </a:r>
                      <a:endParaRPr lang="en-US" sz="1400" dirty="0">
                        <a:latin typeface="+mn-lt"/>
                      </a:endParaRPr>
                    </a:p>
                  </a:txBody>
                  <a:tcPr anchor="ctr"/>
                </a:tc>
                <a:extLst>
                  <a:ext uri="{0D108BD9-81ED-4DB2-BD59-A6C34878D82A}">
                    <a16:rowId xmlns:a16="http://schemas.microsoft.com/office/drawing/2014/main" xmlns="" val="2022691873"/>
                  </a:ext>
                </a:extLst>
              </a:tr>
              <a:tr h="372723">
                <a:tc>
                  <a:txBody>
                    <a:bodyPr/>
                    <a:lstStyle/>
                    <a:p>
                      <a:r>
                        <a:rPr lang="en-US" sz="1400" dirty="0" smtClean="0">
                          <a:latin typeface="+mn-lt"/>
                        </a:rPr>
                        <a:t>Africa</a:t>
                      </a:r>
                      <a:endParaRPr lang="en-US" sz="1400" dirty="0">
                        <a:latin typeface="+mn-lt"/>
                      </a:endParaRPr>
                    </a:p>
                  </a:txBody>
                  <a:tcPr anchor="ctr"/>
                </a:tc>
                <a:tc>
                  <a:txBody>
                    <a:bodyPr/>
                    <a:lstStyle/>
                    <a:p>
                      <a:pPr algn="ctr"/>
                      <a:r>
                        <a:rPr lang="en-US" sz="1400" dirty="0" smtClean="0">
                          <a:latin typeface="+mn-lt"/>
                        </a:rPr>
                        <a:t>7%</a:t>
                      </a:r>
                      <a:endParaRPr lang="en-US" sz="1400" dirty="0">
                        <a:latin typeface="+mn-lt"/>
                      </a:endParaRPr>
                    </a:p>
                  </a:txBody>
                  <a:tcPr anchor="ctr"/>
                </a:tc>
                <a:extLst>
                  <a:ext uri="{0D108BD9-81ED-4DB2-BD59-A6C34878D82A}">
                    <a16:rowId xmlns:a16="http://schemas.microsoft.com/office/drawing/2014/main" xmlns="" val="2933168358"/>
                  </a:ext>
                </a:extLst>
              </a:tr>
            </a:tbl>
          </a:graphicData>
        </a:graphic>
      </p:graphicFrame>
      <p:pic>
        <p:nvPicPr>
          <p:cNvPr id="8" name="Picture 10" descr="Image result for check mark"/>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370234" y="958635"/>
            <a:ext cx="528838" cy="528838"/>
          </a:xfrm>
          <a:prstGeom prst="rect">
            <a:avLst/>
          </a:prstGeom>
          <a:noFill/>
          <a:extLst>
            <a:ext uri="{909E8E84-426E-40DD-AFC4-6F175D3DCCD1}">
              <a14:hiddenFill xmlns:a14="http://schemas.microsoft.com/office/drawing/2010/main">
                <a:solidFill>
                  <a:srgbClr val="FFFFFF"/>
                </a:solidFill>
              </a14:hiddenFill>
            </a:ext>
          </a:extLst>
        </p:spPr>
      </p:pic>
      <p:pic>
        <p:nvPicPr>
          <p:cNvPr id="9" name="Shape 651" descr="Screen Shot 2017-07-26 at 9.02.50 AM.png"/>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4302838" y="2791421"/>
            <a:ext cx="2604146" cy="1623844"/>
          </a:xfrm>
          <a:prstGeom prst="rect">
            <a:avLst/>
          </a:prstGeom>
          <a:noFill/>
          <a:ln w="12700">
            <a:solidFill>
              <a:schemeClr val="accent1"/>
            </a:solidFill>
          </a:ln>
        </p:spPr>
      </p:pic>
      <p:sp>
        <p:nvSpPr>
          <p:cNvPr id="10" name="Text Placeholder 3"/>
          <p:cNvSpPr txBox="1">
            <a:spLocks/>
          </p:cNvSpPr>
          <p:nvPr/>
        </p:nvSpPr>
        <p:spPr>
          <a:xfrm>
            <a:off x="871980" y="4612544"/>
            <a:ext cx="7007702" cy="356843"/>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Clr>
                <a:srgbClr val="0066A1"/>
              </a:buClr>
              <a:buFont typeface="LucidaGrande" charset="0"/>
              <a:buNone/>
              <a:defRPr sz="1800" b="1" i="1"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500" i="0" dirty="0">
                <a:hlinkClick r:id="rId5"/>
              </a:rPr>
              <a:t>http</a:t>
            </a:r>
            <a:r>
              <a:rPr lang="en-US" sz="1500" i="0" dirty="0" smtClean="0">
                <a:hlinkClick r:id="rId5"/>
              </a:rPr>
              <a:t>://ieee-collabratec.ieee.org</a:t>
            </a:r>
            <a:endParaRPr lang="en-US" sz="1500" i="0" dirty="0" smtClean="0"/>
          </a:p>
          <a:p>
            <a:pPr algn="ctr"/>
            <a:endParaRPr lang="en-US" i="0" dirty="0" smtClean="0"/>
          </a:p>
        </p:txBody>
      </p:sp>
    </p:spTree>
    <p:extLst>
      <p:ext uri="{BB962C8B-B14F-4D97-AF65-F5344CB8AC3E}">
        <p14:creationId xmlns:p14="http://schemas.microsoft.com/office/powerpoint/2010/main" val="35304356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IEEE Collabratec™</a:t>
            </a:r>
          </a:p>
        </p:txBody>
      </p:sp>
      <p:sp>
        <p:nvSpPr>
          <p:cNvPr id="3" name="Text Placeholder 2"/>
          <p:cNvSpPr>
            <a:spLocks noGrp="1"/>
          </p:cNvSpPr>
          <p:nvPr>
            <p:ph type="body" sz="quarter" idx="13"/>
          </p:nvPr>
        </p:nvSpPr>
        <p:spPr>
          <a:xfrm>
            <a:off x="628650" y="1369219"/>
            <a:ext cx="5413025" cy="2957513"/>
          </a:xfrm>
        </p:spPr>
        <p:txBody>
          <a:bodyPr>
            <a:noAutofit/>
          </a:bodyPr>
          <a:lstStyle/>
          <a:p>
            <a:pPr>
              <a:lnSpc>
                <a:spcPct val="100000"/>
              </a:lnSpc>
              <a:spcBef>
                <a:spcPts val="0"/>
              </a:spcBef>
            </a:pPr>
            <a:r>
              <a:rPr lang="en-US" dirty="0"/>
              <a:t>2017 membership year – to date, converted 3,500 </a:t>
            </a:r>
            <a:r>
              <a:rPr lang="en-US" dirty="0" smtClean="0"/>
              <a:t>non-members </a:t>
            </a:r>
            <a:r>
              <a:rPr lang="en-US" dirty="0"/>
              <a:t>on platform to IEEE and society members (2,750 in 2016</a:t>
            </a:r>
            <a:r>
              <a:rPr lang="en-US" dirty="0" smtClean="0"/>
              <a:t>)</a:t>
            </a:r>
          </a:p>
          <a:p>
            <a:pPr>
              <a:lnSpc>
                <a:spcPct val="100000"/>
              </a:lnSpc>
              <a:spcBef>
                <a:spcPts val="0"/>
              </a:spcBef>
            </a:pPr>
            <a:endParaRPr lang="en-US" dirty="0" smtClean="0"/>
          </a:p>
          <a:p>
            <a:pPr>
              <a:lnSpc>
                <a:spcPct val="100000"/>
              </a:lnSpc>
              <a:spcBef>
                <a:spcPts val="0"/>
              </a:spcBef>
            </a:pPr>
            <a:r>
              <a:rPr lang="en-US" dirty="0" smtClean="0"/>
              <a:t>Exclusive </a:t>
            </a:r>
            <a:r>
              <a:rPr lang="en-US" dirty="0"/>
              <a:t>Benefits for Members</a:t>
            </a:r>
          </a:p>
          <a:p>
            <a:pPr lvl="1">
              <a:lnSpc>
                <a:spcPct val="100000"/>
              </a:lnSpc>
              <a:spcBef>
                <a:spcPts val="0"/>
              </a:spcBef>
            </a:pPr>
            <a:r>
              <a:rPr lang="en-US" dirty="0"/>
              <a:t> Verified Member status and grade badging</a:t>
            </a:r>
          </a:p>
          <a:p>
            <a:pPr lvl="1">
              <a:lnSpc>
                <a:spcPct val="100000"/>
              </a:lnSpc>
              <a:spcBef>
                <a:spcPts val="0"/>
              </a:spcBef>
            </a:pPr>
            <a:r>
              <a:rPr lang="en-US" dirty="0"/>
              <a:t> Members-only communities</a:t>
            </a:r>
          </a:p>
          <a:p>
            <a:pPr lvl="1">
              <a:lnSpc>
                <a:spcPct val="100000"/>
              </a:lnSpc>
              <a:spcBef>
                <a:spcPts val="0"/>
              </a:spcBef>
            </a:pPr>
            <a:r>
              <a:rPr lang="en-US" dirty="0"/>
              <a:t> Expanded groups privileges</a:t>
            </a:r>
          </a:p>
          <a:p>
            <a:pPr lvl="1">
              <a:lnSpc>
                <a:spcPct val="100000"/>
              </a:lnSpc>
              <a:spcBef>
                <a:spcPts val="0"/>
              </a:spcBef>
            </a:pPr>
            <a:r>
              <a:rPr lang="en-US" dirty="0"/>
              <a:t> Mentor matching</a:t>
            </a:r>
          </a:p>
          <a:p>
            <a:pPr lvl="1">
              <a:lnSpc>
                <a:spcPct val="100000"/>
              </a:lnSpc>
              <a:spcBef>
                <a:spcPts val="0"/>
              </a:spcBef>
            </a:pPr>
            <a:r>
              <a:rPr lang="en-US" dirty="0"/>
              <a:t> Downloadable Membership certificate</a:t>
            </a:r>
          </a:p>
          <a:p>
            <a:pPr lvl="1">
              <a:lnSpc>
                <a:spcPct val="100000"/>
              </a:lnSpc>
              <a:spcBef>
                <a:spcPts val="0"/>
              </a:spcBef>
            </a:pPr>
            <a:r>
              <a:rPr lang="en-US" dirty="0"/>
              <a:t> People filtering by members’ IEEE Section</a:t>
            </a:r>
          </a:p>
          <a:p>
            <a:endParaRPr lang="en-US" dirty="0"/>
          </a:p>
          <a:p>
            <a:endParaRPr lang="en-US" dirty="0"/>
          </a:p>
        </p:txBody>
      </p:sp>
      <p:sp>
        <p:nvSpPr>
          <p:cNvPr id="4" name="Slide Number Placeholder 3"/>
          <p:cNvSpPr>
            <a:spLocks noGrp="1"/>
          </p:cNvSpPr>
          <p:nvPr>
            <p:ph type="sldNum" sz="quarter" idx="14"/>
          </p:nvPr>
        </p:nvSpPr>
        <p:spPr/>
        <p:txBody>
          <a:bodyPr/>
          <a:lstStyle/>
          <a:p>
            <a:fld id="{3DD97BEB-BAEF-0344-9D5C-EC73E478698A}" type="slidenum">
              <a:rPr lang="en-US" smtClean="0"/>
              <a:pPr/>
              <a:t>22</a:t>
            </a:fld>
            <a:endParaRPr lang="en-US" dirty="0"/>
          </a:p>
        </p:txBody>
      </p:sp>
      <p:sp>
        <p:nvSpPr>
          <p:cNvPr id="5" name="Text Placeholder 4"/>
          <p:cNvSpPr>
            <a:spLocks noGrp="1"/>
          </p:cNvSpPr>
          <p:nvPr>
            <p:ph type="body" sz="quarter" idx="15"/>
          </p:nvPr>
        </p:nvSpPr>
        <p:spPr/>
        <p:txBody>
          <a:bodyPr/>
          <a:lstStyle/>
          <a:p>
            <a:r>
              <a:rPr lang="en-US" dirty="0" smtClean="0"/>
              <a:t>Membership development </a:t>
            </a:r>
            <a:endParaRPr lang="en-US" dirty="0"/>
          </a:p>
        </p:txBody>
      </p:sp>
      <p:pic>
        <p:nvPicPr>
          <p:cNvPr id="6" name="Picture 6" descr="Image result for new icon"/>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78955" y="4104051"/>
            <a:ext cx="386050" cy="203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new icon"/>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52670" y="4450724"/>
            <a:ext cx="386050" cy="2033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1209674675"/>
              </p:ext>
            </p:extLst>
          </p:nvPr>
        </p:nvGraphicFramePr>
        <p:xfrm>
          <a:off x="6406122" y="687888"/>
          <a:ext cx="2302931" cy="3268648"/>
        </p:xfrm>
        <a:graphic>
          <a:graphicData uri="http://schemas.openxmlformats.org/drawingml/2006/table">
            <a:tbl>
              <a:tblPr firstRow="1" bandRow="1"/>
              <a:tblGrid>
                <a:gridCol w="1494507">
                  <a:extLst>
                    <a:ext uri="{9D8B030D-6E8A-4147-A177-3AD203B41FA5}">
                      <a16:colId xmlns:a16="http://schemas.microsoft.com/office/drawing/2014/main" xmlns="" val="1663063539"/>
                    </a:ext>
                  </a:extLst>
                </a:gridCol>
                <a:gridCol w="808424">
                  <a:extLst>
                    <a:ext uri="{9D8B030D-6E8A-4147-A177-3AD203B41FA5}">
                      <a16:colId xmlns:a16="http://schemas.microsoft.com/office/drawing/2014/main" xmlns="" val="1261244108"/>
                    </a:ext>
                  </a:extLst>
                </a:gridCol>
              </a:tblGrid>
              <a:tr h="480393">
                <a:tc gridSpan="2">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ctr"/>
                      <a:r>
                        <a:rPr lang="en-US" sz="1400" dirty="0" smtClean="0">
                          <a:solidFill>
                            <a:schemeClr val="bg1"/>
                          </a:solidFill>
                          <a:latin typeface="+mn-lt"/>
                        </a:rPr>
                        <a:t>IEEE Members on Platform Top Countries</a:t>
                      </a:r>
                      <a:r>
                        <a:rPr lang="en-US" sz="1400" baseline="0" dirty="0" smtClean="0">
                          <a:solidFill>
                            <a:schemeClr val="bg1"/>
                          </a:solidFill>
                          <a:latin typeface="+mn-lt"/>
                        </a:rPr>
                        <a:t> - </a:t>
                      </a:r>
                      <a:r>
                        <a:rPr lang="en-US" sz="1400" dirty="0" smtClean="0">
                          <a:solidFill>
                            <a:schemeClr val="bg1"/>
                          </a:solidFill>
                          <a:latin typeface="+mn-lt"/>
                        </a:rPr>
                        <a:t>Jul 2017</a:t>
                      </a:r>
                      <a:endParaRPr lang="en-US" sz="1400" dirty="0">
                        <a:solidFill>
                          <a:schemeClr val="bg1"/>
                        </a:solidFill>
                        <a:latin typeface="+mn-lt"/>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lumMod val="50000"/>
                      </a:srgbClr>
                    </a:solidFill>
                  </a:tcPr>
                </a:tc>
                <a:tc hMerge="1">
                  <a:txBody>
                    <a:bodyPr/>
                    <a:lstStyle/>
                    <a:p>
                      <a:endParaRPr lang="en-US" dirty="0"/>
                    </a:p>
                  </a:txBody>
                  <a:tcPr/>
                </a:tc>
                <a:extLst>
                  <a:ext uri="{0D108BD9-81ED-4DB2-BD59-A6C34878D82A}">
                    <a16:rowId xmlns:a16="http://schemas.microsoft.com/office/drawing/2014/main" xmlns="" val="3036244881"/>
                  </a:ext>
                </a:extLst>
              </a:tr>
              <a:tr h="343811">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r>
                        <a:rPr lang="en-US" sz="1400" dirty="0" smtClean="0">
                          <a:latin typeface="+mn-lt"/>
                        </a:rPr>
                        <a:t>USA</a:t>
                      </a:r>
                      <a:endParaRPr lang="en-US" sz="1400" dirty="0">
                        <a:latin typeface="+mn-lt"/>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ctr"/>
                      <a:r>
                        <a:rPr lang="en-US" sz="1400" dirty="0" smtClean="0">
                          <a:latin typeface="+mn-lt"/>
                        </a:rPr>
                        <a:t>10,940</a:t>
                      </a:r>
                      <a:endParaRPr lang="en-US" sz="1400" dirty="0">
                        <a:latin typeface="+mn-lt"/>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4047169590"/>
                  </a:ext>
                </a:extLst>
              </a:tr>
              <a:tr h="343811">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r>
                        <a:rPr lang="en-US" sz="1400" dirty="0" smtClean="0">
                          <a:latin typeface="+mn-lt"/>
                        </a:rPr>
                        <a:t>India</a:t>
                      </a:r>
                      <a:endParaRPr lang="en-US" sz="1400" dirty="0">
                        <a:latin typeface="+mn-lt"/>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ctr"/>
                      <a:r>
                        <a:rPr lang="en-US" sz="1400" dirty="0" smtClean="0">
                          <a:latin typeface="+mn-lt"/>
                        </a:rPr>
                        <a:t>6,729</a:t>
                      </a:r>
                      <a:endParaRPr lang="en-US" sz="1400" dirty="0">
                        <a:latin typeface="+mn-lt"/>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778564413"/>
                  </a:ext>
                </a:extLst>
              </a:tr>
              <a:tr h="343811">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r>
                        <a:rPr lang="en-US" sz="1400" dirty="0" smtClean="0">
                          <a:latin typeface="+mn-lt"/>
                        </a:rPr>
                        <a:t>Canada</a:t>
                      </a:r>
                      <a:endParaRPr lang="en-US" sz="1400" dirty="0">
                        <a:latin typeface="+mn-lt"/>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ctr"/>
                      <a:r>
                        <a:rPr lang="en-US" sz="1400" dirty="0" smtClean="0">
                          <a:latin typeface="+mn-lt"/>
                        </a:rPr>
                        <a:t>1,540</a:t>
                      </a:r>
                      <a:endParaRPr lang="en-US" sz="1400" dirty="0">
                        <a:latin typeface="+mn-lt"/>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609093963"/>
                  </a:ext>
                </a:extLst>
              </a:tr>
              <a:tr h="343811">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r>
                        <a:rPr lang="en-US" sz="1400" dirty="0" smtClean="0">
                          <a:latin typeface="+mn-lt"/>
                        </a:rPr>
                        <a:t>United Kingdom</a:t>
                      </a:r>
                      <a:endParaRPr lang="en-US" sz="1400" dirty="0">
                        <a:latin typeface="+mn-lt"/>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ctr"/>
                      <a:r>
                        <a:rPr lang="en-US" sz="1400" dirty="0" smtClean="0">
                          <a:latin typeface="+mn-lt"/>
                        </a:rPr>
                        <a:t>994</a:t>
                      </a:r>
                      <a:endParaRPr lang="en-US" sz="1400" dirty="0">
                        <a:latin typeface="+mn-lt"/>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3240629426"/>
                  </a:ext>
                </a:extLst>
              </a:tr>
              <a:tr h="343811">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r>
                        <a:rPr lang="en-US" sz="1400" dirty="0" smtClean="0">
                          <a:latin typeface="+mn-lt"/>
                        </a:rPr>
                        <a:t>Australia</a:t>
                      </a:r>
                      <a:endParaRPr lang="en-US" sz="1400" dirty="0">
                        <a:latin typeface="+mn-lt"/>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ctr"/>
                      <a:r>
                        <a:rPr lang="en-US" sz="1400" dirty="0" smtClean="0">
                          <a:latin typeface="+mn-lt"/>
                        </a:rPr>
                        <a:t>894</a:t>
                      </a:r>
                      <a:endParaRPr lang="en-US" sz="1400" dirty="0">
                        <a:latin typeface="+mn-lt"/>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891311198"/>
                  </a:ext>
                </a:extLst>
              </a:tr>
              <a:tr h="343811">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r>
                        <a:rPr lang="en-US" sz="1400" dirty="0" smtClean="0">
                          <a:latin typeface="+mn-lt"/>
                        </a:rPr>
                        <a:t>Brazil</a:t>
                      </a:r>
                      <a:endParaRPr lang="en-US" sz="1400" dirty="0">
                        <a:latin typeface="+mn-lt"/>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ctr"/>
                      <a:r>
                        <a:rPr lang="en-US" sz="1400" dirty="0" smtClean="0">
                          <a:latin typeface="+mn-lt"/>
                        </a:rPr>
                        <a:t>855</a:t>
                      </a:r>
                      <a:endParaRPr lang="en-US" sz="1400" dirty="0">
                        <a:latin typeface="+mn-lt"/>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388321676"/>
                  </a:ext>
                </a:extLst>
              </a:tr>
              <a:tr h="343811">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r>
                        <a:rPr lang="en-US" sz="1400" dirty="0" smtClean="0">
                          <a:latin typeface="+mn-lt"/>
                        </a:rPr>
                        <a:t>China</a:t>
                      </a:r>
                      <a:endParaRPr lang="en-US" sz="1400" dirty="0">
                        <a:latin typeface="+mn-lt"/>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ctr"/>
                      <a:r>
                        <a:rPr lang="en-US" sz="1400" dirty="0" smtClean="0">
                          <a:latin typeface="+mn-lt"/>
                        </a:rPr>
                        <a:t>784</a:t>
                      </a:r>
                      <a:endParaRPr lang="en-US" sz="1400" dirty="0">
                        <a:latin typeface="+mn-lt"/>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3555266165"/>
                  </a:ext>
                </a:extLst>
              </a:tr>
              <a:tr h="343811">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r>
                        <a:rPr lang="en-US" sz="1400" dirty="0" smtClean="0">
                          <a:latin typeface="+mn-lt"/>
                        </a:rPr>
                        <a:t>Pakistan</a:t>
                      </a:r>
                      <a:endParaRPr lang="en-US" sz="1400" dirty="0">
                        <a:latin typeface="+mn-lt"/>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ctr"/>
                      <a:r>
                        <a:rPr lang="en-US" sz="1400" dirty="0" smtClean="0">
                          <a:latin typeface="+mn-lt"/>
                        </a:rPr>
                        <a:t>767</a:t>
                      </a:r>
                      <a:endParaRPr lang="en-US" sz="1400" dirty="0">
                        <a:latin typeface="+mn-lt"/>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4246156320"/>
                  </a:ext>
                </a:extLst>
              </a:tr>
            </a:tbl>
          </a:graphicData>
        </a:graphic>
      </p:graphicFrame>
      <p:pic>
        <p:nvPicPr>
          <p:cNvPr id="9" name="Picture 10" descr="Image result for check mark"/>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104556" y="1438943"/>
            <a:ext cx="528838" cy="5288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mage result for check mark"/>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122653" y="2501243"/>
            <a:ext cx="528838" cy="5288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result for check mark"/>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141703" y="3181935"/>
            <a:ext cx="528838" cy="5288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mage result for check mark"/>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141703" y="3523598"/>
            <a:ext cx="528838" cy="528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9906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IEEE Internet Initiative (3I)</a:t>
            </a:r>
          </a:p>
        </p:txBody>
      </p:sp>
      <p:sp>
        <p:nvSpPr>
          <p:cNvPr id="4" name="Text Placeholder 3"/>
          <p:cNvSpPr>
            <a:spLocks noGrp="1"/>
          </p:cNvSpPr>
          <p:nvPr>
            <p:ph type="body" sz="quarter" idx="13"/>
          </p:nvPr>
        </p:nvSpPr>
        <p:spPr>
          <a:xfrm>
            <a:off x="628648" y="1369219"/>
            <a:ext cx="8515352" cy="2844404"/>
          </a:xfrm>
        </p:spPr>
        <p:txBody>
          <a:bodyPr>
            <a:noAutofit/>
          </a:bodyPr>
          <a:lstStyle/>
          <a:p>
            <a:r>
              <a:rPr lang="en-US" sz="1800" dirty="0" smtClean="0"/>
              <a:t>Participated </a:t>
            </a:r>
            <a:r>
              <a:rPr lang="en-US" sz="1800" dirty="0"/>
              <a:t>in a briefing </a:t>
            </a:r>
            <a:r>
              <a:rPr lang="en-US" sz="1800" dirty="0" smtClean="0"/>
              <a:t>at </a:t>
            </a:r>
            <a:r>
              <a:rPr lang="en-US" sz="1800" dirty="0"/>
              <a:t>the U.S. Embassy in New Delhi, India, on 19 April </a:t>
            </a:r>
            <a:r>
              <a:rPr lang="en-US" sz="1800" dirty="0" smtClean="0"/>
              <a:t>2017</a:t>
            </a:r>
          </a:p>
          <a:p>
            <a:r>
              <a:rPr lang="en-US" sz="1800" dirty="0" smtClean="0"/>
              <a:t>Part </a:t>
            </a:r>
            <a:r>
              <a:rPr lang="en-US" sz="1800" dirty="0"/>
              <a:t>of the Bureau of Economic and Business Affairs’ Office of International Communications and Information Policy (EB/CIP) Digital Economy Officers Program to present </a:t>
            </a:r>
            <a:r>
              <a:rPr lang="en-US" sz="1800" dirty="0" smtClean="0"/>
              <a:t>educational </a:t>
            </a:r>
            <a:r>
              <a:rPr lang="en-US" sz="1800" dirty="0"/>
              <a:t>sessions at posts overseas with </a:t>
            </a:r>
            <a:r>
              <a:rPr lang="en-US" sz="1800" dirty="0" smtClean="0"/>
              <a:t>U.S. Department of State policy </a:t>
            </a:r>
            <a:r>
              <a:rPr lang="en-US" sz="1800" dirty="0"/>
              <a:t>makers and other </a:t>
            </a:r>
            <a:r>
              <a:rPr lang="en-US" sz="1800" dirty="0" smtClean="0"/>
              <a:t>stakeholders</a:t>
            </a:r>
          </a:p>
          <a:p>
            <a:r>
              <a:rPr lang="en-US" sz="1800" dirty="0" smtClean="0"/>
              <a:t>3I </a:t>
            </a:r>
            <a:r>
              <a:rPr lang="en-US" sz="1800" dirty="0"/>
              <a:t>Co-chair Deepak Maheshwari moderated the discussion, which included Anita Patil-Deshmukh, PUKAR (Partners for Urban Knowledge Action and Research) and Rajat Kathuria, Indian Council for Research on International Economic Relations (</a:t>
            </a:r>
            <a:r>
              <a:rPr lang="en-US" sz="1800" dirty="0" smtClean="0"/>
              <a:t>ICRIER), on: </a:t>
            </a:r>
            <a:endParaRPr lang="en-US" sz="1800" dirty="0"/>
          </a:p>
          <a:p>
            <a:pPr lvl="1"/>
            <a:r>
              <a:rPr lang="en-US" sz="1600" dirty="0"/>
              <a:t>Why digital literacy is important</a:t>
            </a:r>
          </a:p>
          <a:p>
            <a:pPr lvl="1"/>
            <a:r>
              <a:rPr lang="en-US" sz="1600" dirty="0"/>
              <a:t>Social inclusion and digital literacy</a:t>
            </a:r>
          </a:p>
          <a:p>
            <a:pPr lvl="1"/>
            <a:r>
              <a:rPr lang="en-US" sz="1600" dirty="0"/>
              <a:t>Digital literacy resources and opportunities for digital economy </a:t>
            </a:r>
            <a:r>
              <a:rPr lang="en-US" sz="1600" dirty="0" smtClean="0"/>
              <a:t>officers</a:t>
            </a:r>
          </a:p>
        </p:txBody>
      </p:sp>
      <p:sp>
        <p:nvSpPr>
          <p:cNvPr id="5" name="Slide Number Placeholder 4"/>
          <p:cNvSpPr>
            <a:spLocks noGrp="1"/>
          </p:cNvSpPr>
          <p:nvPr>
            <p:ph type="sldNum" sz="quarter" idx="14"/>
          </p:nvPr>
        </p:nvSpPr>
        <p:spPr/>
        <p:txBody>
          <a:bodyPr/>
          <a:lstStyle/>
          <a:p>
            <a:fld id="{3DD97BEB-BAEF-0344-9D5C-EC73E478698A}" type="slidenum">
              <a:rPr lang="en-US" smtClean="0"/>
              <a:pPr/>
              <a:t>23</a:t>
            </a:fld>
            <a:endParaRPr lang="en-US" dirty="0"/>
          </a:p>
        </p:txBody>
      </p:sp>
      <p:sp>
        <p:nvSpPr>
          <p:cNvPr id="6" name="Text Placeholder 5"/>
          <p:cNvSpPr>
            <a:spLocks noGrp="1"/>
          </p:cNvSpPr>
          <p:nvPr>
            <p:ph type="body" sz="quarter" idx="15"/>
          </p:nvPr>
        </p:nvSpPr>
        <p:spPr/>
        <p:txBody>
          <a:bodyPr/>
          <a:lstStyle/>
          <a:p>
            <a:r>
              <a:rPr lang="en-US" sz="1500" dirty="0"/>
              <a:t>Global </a:t>
            </a:r>
            <a:r>
              <a:rPr lang="en-US" sz="1500" dirty="0" smtClean="0"/>
              <a:t>Connect </a:t>
            </a:r>
            <a:r>
              <a:rPr lang="en-US" sz="1500" dirty="0"/>
              <a:t>Initiative Digital Literacy Practicum in India</a:t>
            </a:r>
          </a:p>
          <a:p>
            <a:endParaRPr lang="en-US" dirty="0"/>
          </a:p>
        </p:txBody>
      </p:sp>
      <p:sp>
        <p:nvSpPr>
          <p:cNvPr id="7" name="Text Placeholder 3"/>
          <p:cNvSpPr txBox="1">
            <a:spLocks/>
          </p:cNvSpPr>
          <p:nvPr/>
        </p:nvSpPr>
        <p:spPr>
          <a:xfrm>
            <a:off x="871980" y="4612544"/>
            <a:ext cx="7007702" cy="356843"/>
          </a:xfrm>
          <a:prstGeom prst="rect">
            <a:avLst/>
          </a:prstGeom>
        </p:spPr>
        <p:txBody>
          <a:bodyPr vert="horz" lIns="91440" tIns="45720" rIns="91440" bIns="45720" rtlCol="0">
            <a:normAutofit fontScale="70000" lnSpcReduction="20000"/>
          </a:bodyPr>
          <a:lstStyle>
            <a:lvl1pPr marL="0" indent="0" algn="l" defTabSz="685800" rtl="0" eaLnBrk="1" latinLnBrk="0" hangingPunct="1">
              <a:lnSpc>
                <a:spcPct val="90000"/>
              </a:lnSpc>
              <a:spcBef>
                <a:spcPts val="750"/>
              </a:spcBef>
              <a:buClr>
                <a:srgbClr val="0066A1"/>
              </a:buClr>
              <a:buFont typeface="LucidaGrande" charset="0"/>
              <a:buNone/>
              <a:defRPr sz="1800" b="1" i="1"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100" i="0" dirty="0">
                <a:hlinkClick r:id="rId3"/>
              </a:rPr>
              <a:t>http://</a:t>
            </a:r>
            <a:r>
              <a:rPr lang="en-US" sz="2100" i="0" dirty="0" smtClean="0">
                <a:hlinkClick r:id="rId3"/>
              </a:rPr>
              <a:t>internetinitiative.ieee.org/events/conferences/gci-digital-literacy-practicum</a:t>
            </a:r>
            <a:endParaRPr lang="en-US" sz="2100" i="0" dirty="0" smtClean="0"/>
          </a:p>
          <a:p>
            <a:endParaRPr lang="en-US" i="0" dirty="0" smtClean="0"/>
          </a:p>
        </p:txBody>
      </p:sp>
    </p:spTree>
    <p:extLst>
      <p:ext uri="{BB962C8B-B14F-4D97-AF65-F5344CB8AC3E}">
        <p14:creationId xmlns:p14="http://schemas.microsoft.com/office/powerpoint/2010/main" val="24956689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IEEE TechEthics™ Program</a:t>
            </a:r>
          </a:p>
        </p:txBody>
      </p:sp>
      <p:sp>
        <p:nvSpPr>
          <p:cNvPr id="4" name="Text Placeholder 3"/>
          <p:cNvSpPr>
            <a:spLocks noGrp="1"/>
          </p:cNvSpPr>
          <p:nvPr>
            <p:ph type="body" sz="quarter" idx="13"/>
          </p:nvPr>
        </p:nvSpPr>
        <p:spPr>
          <a:xfrm>
            <a:off x="628649" y="1234440"/>
            <a:ext cx="6768997" cy="2844404"/>
          </a:xfrm>
        </p:spPr>
        <p:txBody>
          <a:bodyPr>
            <a:noAutofit/>
          </a:bodyPr>
          <a:lstStyle/>
          <a:p>
            <a:pPr marL="228594" lvl="0" indent="-228594" defTabSz="914377">
              <a:spcBef>
                <a:spcPts val="1000"/>
              </a:spcBef>
            </a:pPr>
            <a:r>
              <a:rPr lang="en-US" sz="1600" dirty="0">
                <a:solidFill>
                  <a:prstClr val="black"/>
                </a:solidFill>
              </a:rPr>
              <a:t>Website launched (</a:t>
            </a:r>
            <a:r>
              <a:rPr lang="en-US" sz="1600" dirty="0">
                <a:solidFill>
                  <a:prstClr val="black"/>
                </a:solidFill>
                <a:hlinkClick r:id="rId3"/>
              </a:rPr>
              <a:t>techethics.ieee.org</a:t>
            </a:r>
            <a:r>
              <a:rPr lang="en-US" sz="1600" dirty="0">
                <a:solidFill>
                  <a:prstClr val="black"/>
                </a:solidFill>
              </a:rPr>
              <a:t>)</a:t>
            </a:r>
          </a:p>
          <a:p>
            <a:pPr lvl="1">
              <a:lnSpc>
                <a:spcPct val="100000"/>
              </a:lnSpc>
              <a:spcBef>
                <a:spcPts val="100"/>
              </a:spcBef>
            </a:pPr>
            <a:r>
              <a:rPr lang="en-US" sz="1500" dirty="0" smtClean="0"/>
              <a:t>IEEE’s </a:t>
            </a:r>
            <a:r>
              <a:rPr lang="en-US" sz="1500" dirty="0"/>
              <a:t>central hub of technology ethics information </a:t>
            </a:r>
            <a:endParaRPr lang="en-US" sz="1500" dirty="0" smtClean="0"/>
          </a:p>
          <a:p>
            <a:pPr>
              <a:lnSpc>
                <a:spcPct val="100000"/>
              </a:lnSpc>
              <a:spcBef>
                <a:spcPts val="100"/>
              </a:spcBef>
            </a:pPr>
            <a:r>
              <a:rPr lang="en-US" sz="1600" dirty="0" smtClean="0"/>
              <a:t>New </a:t>
            </a:r>
            <a:r>
              <a:rPr lang="en-US" sz="1600" dirty="0"/>
              <a:t>channel on IEEE.tv (</a:t>
            </a:r>
            <a:r>
              <a:rPr lang="en-US" sz="1600" dirty="0">
                <a:hlinkClick r:id="rId4"/>
              </a:rPr>
              <a:t>http://ieeetv.ieee.org/channels/techethics</a:t>
            </a:r>
            <a:r>
              <a:rPr lang="en-US" sz="1600" dirty="0"/>
              <a:t>)</a:t>
            </a:r>
          </a:p>
          <a:p>
            <a:pPr lvl="1">
              <a:lnSpc>
                <a:spcPct val="100000"/>
              </a:lnSpc>
              <a:spcBef>
                <a:spcPts val="100"/>
              </a:spcBef>
            </a:pPr>
            <a:r>
              <a:rPr lang="en-US" sz="1500" dirty="0" smtClean="0"/>
              <a:t>Video </a:t>
            </a:r>
            <a:r>
              <a:rPr lang="en-US" sz="1500" dirty="0"/>
              <a:t>content on technology ethics from across IEEE (TechEthics, </a:t>
            </a:r>
            <a:r>
              <a:rPr lang="en-US" sz="1500" dirty="0" smtClean="0"/>
              <a:t>	         EPPI</a:t>
            </a:r>
            <a:r>
              <a:rPr lang="en-US" sz="1500" dirty="0"/>
              <a:t>, Spectrum, etc.)</a:t>
            </a:r>
          </a:p>
          <a:p>
            <a:pPr>
              <a:lnSpc>
                <a:spcPct val="100000"/>
              </a:lnSpc>
              <a:spcBef>
                <a:spcPts val="100"/>
              </a:spcBef>
            </a:pPr>
            <a:r>
              <a:rPr lang="en-US" sz="1600" dirty="0"/>
              <a:t>Technical community created (</a:t>
            </a:r>
            <a:r>
              <a:rPr lang="en-US" sz="1600" dirty="0">
                <a:hlinkClick r:id="rId5"/>
              </a:rPr>
              <a:t>techethics.ieee.org/join</a:t>
            </a:r>
            <a:r>
              <a:rPr lang="en-US" sz="1600" dirty="0"/>
              <a:t>)</a:t>
            </a:r>
          </a:p>
          <a:p>
            <a:pPr lvl="1">
              <a:lnSpc>
                <a:spcPct val="100000"/>
              </a:lnSpc>
              <a:spcBef>
                <a:spcPts val="100"/>
              </a:spcBef>
            </a:pPr>
            <a:r>
              <a:rPr lang="en-US" sz="1500" dirty="0"/>
              <a:t>Establishes </a:t>
            </a:r>
            <a:r>
              <a:rPr lang="en-US" sz="1500" dirty="0" smtClean="0"/>
              <a:t>network </a:t>
            </a:r>
            <a:r>
              <a:rPr lang="en-US" sz="1500" dirty="0"/>
              <a:t>of individuals (&gt;400 so far) interested in </a:t>
            </a:r>
            <a:r>
              <a:rPr lang="en-US" sz="1500" dirty="0" smtClean="0"/>
              <a:t>tech ethics</a:t>
            </a:r>
          </a:p>
          <a:p>
            <a:pPr lvl="1">
              <a:lnSpc>
                <a:spcPct val="100000"/>
              </a:lnSpc>
              <a:spcBef>
                <a:spcPts val="100"/>
              </a:spcBef>
            </a:pPr>
            <a:r>
              <a:rPr lang="en-US" sz="1500" dirty="0" smtClean="0"/>
              <a:t>Improved </a:t>
            </a:r>
            <a:r>
              <a:rPr lang="en-US" sz="1500" dirty="0"/>
              <a:t>opportunity for targeted </a:t>
            </a:r>
            <a:r>
              <a:rPr lang="en-US" sz="1500" dirty="0" smtClean="0"/>
              <a:t>communication &amp; collaboration</a:t>
            </a:r>
            <a:endParaRPr lang="en-US" sz="1500" dirty="0"/>
          </a:p>
          <a:p>
            <a:pPr>
              <a:lnSpc>
                <a:spcPct val="100000"/>
              </a:lnSpc>
              <a:spcBef>
                <a:spcPts val="100"/>
              </a:spcBef>
            </a:pPr>
            <a:r>
              <a:rPr lang="en-US" sz="1600" dirty="0"/>
              <a:t>The Institute: Special themed May issue on </a:t>
            </a:r>
            <a:r>
              <a:rPr lang="en-US" sz="1600" dirty="0" smtClean="0"/>
              <a:t>Ethics </a:t>
            </a:r>
            <a:r>
              <a:rPr lang="en-US" sz="1600" dirty="0"/>
              <a:t>in </a:t>
            </a:r>
            <a:r>
              <a:rPr lang="en-US" sz="1600" dirty="0" smtClean="0"/>
              <a:t>Technology </a:t>
            </a:r>
            <a:r>
              <a:rPr lang="en-US" sz="1600" dirty="0"/>
              <a:t>(</a:t>
            </a:r>
            <a:r>
              <a:rPr lang="en-US" sz="1600" dirty="0">
                <a:hlinkClick r:id="rId6"/>
              </a:rPr>
              <a:t>http://theinstitute.ieee.org/static/special-report-ethics-in-engineering</a:t>
            </a:r>
            <a:r>
              <a:rPr lang="en-US" sz="1600" dirty="0"/>
              <a:t>)</a:t>
            </a:r>
          </a:p>
          <a:p>
            <a:pPr>
              <a:lnSpc>
                <a:spcPct val="100000"/>
              </a:lnSpc>
              <a:spcBef>
                <a:spcPts val="100"/>
              </a:spcBef>
            </a:pPr>
            <a:r>
              <a:rPr lang="en-US" sz="1600" dirty="0"/>
              <a:t>First annual conference scheduled for 13 October in </a:t>
            </a:r>
            <a:r>
              <a:rPr lang="en-US" sz="1600" dirty="0" smtClean="0"/>
              <a:t>Washington, DC, USA</a:t>
            </a:r>
            <a:endParaRPr lang="en-US" sz="1600" dirty="0"/>
          </a:p>
          <a:p>
            <a:pPr lvl="1">
              <a:lnSpc>
                <a:spcPct val="100000"/>
              </a:lnSpc>
              <a:spcBef>
                <a:spcPts val="100"/>
              </a:spcBef>
            </a:pPr>
            <a:r>
              <a:rPr lang="en-US" sz="1500" dirty="0"/>
              <a:t>Collaborators currently include IEEE Foundation, IEEE Brain Initiative, IEEE Robotics &amp; Automation Society, IEEE Standards Association, IEEE Spectrum, National Academy of </a:t>
            </a:r>
            <a:r>
              <a:rPr lang="en-US" sz="1500" dirty="0" smtClean="0"/>
              <a:t>Engineering, </a:t>
            </a:r>
            <a:r>
              <a:rPr lang="en-US" sz="1500" dirty="0"/>
              <a:t>and Carnegie Mellon University</a:t>
            </a:r>
          </a:p>
          <a:p>
            <a:pPr>
              <a:lnSpc>
                <a:spcPct val="100000"/>
              </a:lnSpc>
              <a:spcBef>
                <a:spcPts val="100"/>
              </a:spcBef>
            </a:pPr>
            <a:endParaRPr lang="en-US" dirty="0"/>
          </a:p>
        </p:txBody>
      </p:sp>
      <p:sp>
        <p:nvSpPr>
          <p:cNvPr id="6" name="Text Placeholder 5"/>
          <p:cNvSpPr>
            <a:spLocks noGrp="1"/>
          </p:cNvSpPr>
          <p:nvPr>
            <p:ph type="body" sz="quarter" idx="15"/>
          </p:nvPr>
        </p:nvSpPr>
        <p:spPr/>
        <p:txBody>
          <a:bodyPr/>
          <a:lstStyle/>
          <a:p>
            <a:r>
              <a:rPr lang="en-US" sz="1500" dirty="0"/>
              <a:t>I</a:t>
            </a:r>
            <a:r>
              <a:rPr lang="en-US" sz="1500" dirty="0" smtClean="0"/>
              <a:t>nstitute-wide </a:t>
            </a:r>
            <a:r>
              <a:rPr lang="en-US" sz="1500" dirty="0"/>
              <a:t>umbrella program led by </a:t>
            </a:r>
            <a:r>
              <a:rPr lang="en-US" sz="1500" dirty="0" smtClean="0"/>
              <a:t>Technical Activities </a:t>
            </a:r>
            <a:endParaRPr lang="en-US" sz="1500" dirty="0"/>
          </a:p>
          <a:p>
            <a:endParaRPr lang="en-US" dirty="0"/>
          </a:p>
        </p:txBody>
      </p:sp>
      <p:pic>
        <p:nvPicPr>
          <p:cNvPr id="7" name="Picture 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925456" y="325074"/>
            <a:ext cx="1737524" cy="708215"/>
          </a:xfrm>
          <a:prstGeom prst="rect">
            <a:avLst/>
          </a:prstGeom>
        </p:spPr>
      </p:pic>
      <p:pic>
        <p:nvPicPr>
          <p:cNvPr id="8" name="Picture 7"/>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625653" y="1234440"/>
            <a:ext cx="1828800" cy="1453931"/>
          </a:xfrm>
          <a:prstGeom prst="rect">
            <a:avLst/>
          </a:prstGeom>
          <a:ln w="12700">
            <a:solidFill>
              <a:srgbClr val="0066A1"/>
            </a:solidFill>
          </a:ln>
        </p:spPr>
      </p:pic>
      <p:pic>
        <p:nvPicPr>
          <p:cNvPr id="9" name="Picture 8"/>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085204" y="2324131"/>
            <a:ext cx="1828800" cy="1303681"/>
          </a:xfrm>
          <a:prstGeom prst="rect">
            <a:avLst/>
          </a:prstGeom>
          <a:ln w="12700">
            <a:solidFill>
              <a:srgbClr val="0066A1"/>
            </a:solidFill>
          </a:ln>
        </p:spPr>
      </p:pic>
      <p:sp>
        <p:nvSpPr>
          <p:cNvPr id="3" name="Slide Number Placeholder 2"/>
          <p:cNvSpPr>
            <a:spLocks noGrp="1"/>
          </p:cNvSpPr>
          <p:nvPr>
            <p:ph type="sldNum" sz="quarter" idx="14"/>
          </p:nvPr>
        </p:nvSpPr>
        <p:spPr/>
        <p:txBody>
          <a:bodyPr/>
          <a:lstStyle/>
          <a:p>
            <a:fld id="{3DD97BEB-BAEF-0344-9D5C-EC73E478698A}" type="slidenum">
              <a:rPr lang="en-US" smtClean="0"/>
              <a:pPr/>
              <a:t>24</a:t>
            </a:fld>
            <a:endParaRPr lang="en-US" dirty="0"/>
          </a:p>
        </p:txBody>
      </p:sp>
    </p:spTree>
    <p:extLst>
      <p:ext uri="{BB962C8B-B14F-4D97-AF65-F5344CB8AC3E}">
        <p14:creationId xmlns:p14="http://schemas.microsoft.com/office/powerpoint/2010/main" val="27125406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IEEE President’s Outreach in South Korea and Taiwan </a:t>
            </a:r>
            <a:endParaRPr lang="en-US" dirty="0"/>
          </a:p>
        </p:txBody>
      </p:sp>
      <p:sp>
        <p:nvSpPr>
          <p:cNvPr id="4" name="Text Placeholder 3"/>
          <p:cNvSpPr>
            <a:spLocks noGrp="1"/>
          </p:cNvSpPr>
          <p:nvPr>
            <p:ph type="body" sz="quarter" idx="13"/>
          </p:nvPr>
        </p:nvSpPr>
        <p:spPr>
          <a:xfrm>
            <a:off x="628650" y="1369219"/>
            <a:ext cx="5758576" cy="2844404"/>
          </a:xfrm>
        </p:spPr>
        <p:txBody>
          <a:bodyPr>
            <a:noAutofit/>
          </a:bodyPr>
          <a:lstStyle/>
          <a:p>
            <a:r>
              <a:rPr lang="en-US" sz="2000" dirty="0"/>
              <a:t>Led by IEEE President Karen Bartleson, </a:t>
            </a:r>
            <a:r>
              <a:rPr lang="en-US" sz="2000" dirty="0" smtClean="0"/>
              <a:t>12-21 July </a:t>
            </a:r>
            <a:endParaRPr lang="en-US" sz="2000" dirty="0"/>
          </a:p>
          <a:p>
            <a:r>
              <a:rPr lang="en-US" sz="2000" dirty="0" smtClean="0"/>
              <a:t>Met </a:t>
            </a:r>
            <a:r>
              <a:rPr lang="en-US" sz="2000" dirty="0"/>
              <a:t>with volunteers in </a:t>
            </a:r>
            <a:r>
              <a:rPr lang="en-US" sz="2000" dirty="0" smtClean="0"/>
              <a:t>the Seoul, Taipei, </a:t>
            </a:r>
            <a:r>
              <a:rPr lang="en-US" sz="2000" dirty="0"/>
              <a:t>and </a:t>
            </a:r>
            <a:r>
              <a:rPr lang="en-US" sz="2000" dirty="0" smtClean="0"/>
              <a:t>  Tainan Sections</a:t>
            </a:r>
          </a:p>
          <a:p>
            <a:r>
              <a:rPr lang="en-US" sz="2000" dirty="0" smtClean="0"/>
              <a:t>Attended IEEE </a:t>
            </a:r>
            <a:r>
              <a:rPr lang="en-US" sz="2000" dirty="0"/>
              <a:t>EMBC 2017 </a:t>
            </a:r>
            <a:r>
              <a:rPr lang="en-US" sz="2000" dirty="0" smtClean="0"/>
              <a:t>&amp; IEEE Smart Tech 2017 </a:t>
            </a:r>
          </a:p>
          <a:p>
            <a:r>
              <a:rPr lang="en-US" sz="2000" dirty="0" smtClean="0"/>
              <a:t>Outreach visits: </a:t>
            </a:r>
          </a:p>
          <a:p>
            <a:pPr lvl="1"/>
            <a:r>
              <a:rPr lang="en-US" sz="1800" dirty="0" smtClean="0"/>
              <a:t>Academia (National </a:t>
            </a:r>
            <a:r>
              <a:rPr lang="en-US" sz="1800" dirty="0"/>
              <a:t>Cheng Kung </a:t>
            </a:r>
            <a:r>
              <a:rPr lang="en-US" sz="1800" dirty="0" smtClean="0"/>
              <a:t>University) </a:t>
            </a:r>
          </a:p>
          <a:p>
            <a:pPr lvl="1"/>
            <a:r>
              <a:rPr lang="en-US" sz="1800" dirty="0"/>
              <a:t>Industry (Chunghwa Telecom </a:t>
            </a:r>
            <a:r>
              <a:rPr lang="en-US" sz="1800" dirty="0" smtClean="0"/>
              <a:t>Lab, Hyundai </a:t>
            </a:r>
            <a:r>
              <a:rPr lang="en-US" sz="1800" dirty="0"/>
              <a:t>Motors, </a:t>
            </a:r>
            <a:r>
              <a:rPr lang="en-US" sz="1800" dirty="0" smtClean="0"/>
              <a:t>Samsung) </a:t>
            </a:r>
            <a:endParaRPr lang="en-US" sz="1800" dirty="0"/>
          </a:p>
          <a:p>
            <a:pPr lvl="1"/>
            <a:r>
              <a:rPr lang="en-US" sz="1800" dirty="0" smtClean="0"/>
              <a:t>Both government and nonprofit research &amp; development organizations </a:t>
            </a:r>
            <a:endParaRPr lang="en-US" dirty="0"/>
          </a:p>
          <a:p>
            <a:endParaRPr lang="en-US" dirty="0"/>
          </a:p>
        </p:txBody>
      </p:sp>
      <p:sp>
        <p:nvSpPr>
          <p:cNvPr id="5" name="Slide Number Placeholder 4"/>
          <p:cNvSpPr>
            <a:spLocks noGrp="1"/>
          </p:cNvSpPr>
          <p:nvPr>
            <p:ph type="sldNum" sz="quarter" idx="14"/>
          </p:nvPr>
        </p:nvSpPr>
        <p:spPr/>
        <p:txBody>
          <a:bodyPr/>
          <a:lstStyle/>
          <a:p>
            <a:fld id="{3DD97BEB-BAEF-0344-9D5C-EC73E478698A}" type="slidenum">
              <a:rPr lang="en-US" smtClean="0"/>
              <a:pPr/>
              <a:t>25</a:t>
            </a:fld>
            <a:endParaRPr lang="en-US" dirty="0"/>
          </a:p>
        </p:txBody>
      </p:sp>
      <p:sp>
        <p:nvSpPr>
          <p:cNvPr id="6" name="Text Placeholder 5"/>
          <p:cNvSpPr>
            <a:spLocks noGrp="1"/>
          </p:cNvSpPr>
          <p:nvPr>
            <p:ph type="body" sz="quarter" idx="15"/>
          </p:nvPr>
        </p:nvSpPr>
        <p:spPr/>
        <p:txBody>
          <a:bodyPr/>
          <a:lstStyle/>
          <a:p>
            <a:r>
              <a:rPr lang="en-US" sz="1500" dirty="0" smtClean="0"/>
              <a:t>Encouraging volunteer engagement and industry collaboration </a:t>
            </a:r>
            <a:endParaRPr lang="en-US" sz="1500" dirty="0"/>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45782" y="963464"/>
            <a:ext cx="2457907" cy="1281091"/>
          </a:xfrm>
          <a:prstGeom prst="rect">
            <a:avLst/>
          </a:prstGeom>
          <a:ln w="12700">
            <a:solidFill>
              <a:srgbClr val="0066A1"/>
            </a:solidFill>
          </a:ln>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34249" y="2484378"/>
            <a:ext cx="1680974" cy="1568346"/>
          </a:xfrm>
          <a:prstGeom prst="rect">
            <a:avLst/>
          </a:prstGeom>
          <a:ln w="12700">
            <a:solidFill>
              <a:srgbClr val="0066A1"/>
            </a:solidFill>
          </a:ln>
        </p:spPr>
      </p:pic>
    </p:spTree>
    <p:extLst>
      <p:ext uri="{BB962C8B-B14F-4D97-AF65-F5344CB8AC3E}">
        <p14:creationId xmlns:p14="http://schemas.microsoft.com/office/powerpoint/2010/main" val="3695306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15396" y="624637"/>
            <a:ext cx="1822690" cy="1965698"/>
          </a:xfrm>
          <a:prstGeom prst="rect">
            <a:avLst/>
          </a:prstGeom>
        </p:spPr>
      </p:pic>
      <p:sp>
        <p:nvSpPr>
          <p:cNvPr id="2" name="Title 1"/>
          <p:cNvSpPr>
            <a:spLocks noGrp="1"/>
          </p:cNvSpPr>
          <p:nvPr>
            <p:ph type="title"/>
          </p:nvPr>
        </p:nvSpPr>
        <p:spPr/>
        <p:txBody>
          <a:bodyPr/>
          <a:lstStyle/>
          <a:p>
            <a:r>
              <a:rPr lang="en-US" dirty="0" smtClean="0"/>
              <a:t>Industry Advisor Board (IAB) </a:t>
            </a:r>
            <a:endParaRPr lang="en-US" dirty="0"/>
          </a:p>
        </p:txBody>
      </p:sp>
      <p:sp>
        <p:nvSpPr>
          <p:cNvPr id="4" name="Text Placeholder 3"/>
          <p:cNvSpPr>
            <a:spLocks noGrp="1"/>
          </p:cNvSpPr>
          <p:nvPr>
            <p:ph type="body" sz="quarter" idx="13"/>
          </p:nvPr>
        </p:nvSpPr>
        <p:spPr>
          <a:xfrm>
            <a:off x="628649" y="1371600"/>
            <a:ext cx="8026067" cy="2844404"/>
          </a:xfrm>
        </p:spPr>
        <p:txBody>
          <a:bodyPr>
            <a:noAutofit/>
          </a:bodyPr>
          <a:lstStyle/>
          <a:p>
            <a:pPr>
              <a:lnSpc>
                <a:spcPct val="100000"/>
              </a:lnSpc>
            </a:pPr>
            <a:r>
              <a:rPr lang="en-US" sz="2000" dirty="0" smtClean="0"/>
              <a:t>Executives </a:t>
            </a:r>
            <a:r>
              <a:rPr lang="en-US" sz="2000" dirty="0"/>
              <a:t>and technical leaders from </a:t>
            </a:r>
            <a:r>
              <a:rPr lang="en-US" sz="2000" dirty="0" smtClean="0"/>
              <a:t>industry, including: </a:t>
            </a:r>
          </a:p>
          <a:p>
            <a:pPr>
              <a:lnSpc>
                <a:spcPct val="100000"/>
              </a:lnSpc>
            </a:pPr>
            <a:endParaRPr lang="en-US" sz="2000" dirty="0"/>
          </a:p>
          <a:p>
            <a:pPr marL="0" indent="0">
              <a:lnSpc>
                <a:spcPct val="100000"/>
              </a:lnSpc>
              <a:buNone/>
            </a:pPr>
            <a:endParaRPr lang="en-US" sz="2000" dirty="0" smtClean="0"/>
          </a:p>
          <a:p>
            <a:pPr>
              <a:lnSpc>
                <a:spcPct val="100000"/>
              </a:lnSpc>
            </a:pPr>
            <a:endParaRPr lang="en-US" sz="2000" dirty="0" smtClean="0"/>
          </a:p>
          <a:p>
            <a:pPr>
              <a:lnSpc>
                <a:spcPct val="100000"/>
              </a:lnSpc>
            </a:pPr>
            <a:r>
              <a:rPr lang="en-US" sz="2000" dirty="0" smtClean="0"/>
              <a:t>1</a:t>
            </a:r>
            <a:r>
              <a:rPr lang="en-US" sz="2000" baseline="30000" dirty="0" smtClean="0"/>
              <a:t>st</a:t>
            </a:r>
            <a:r>
              <a:rPr lang="en-US" sz="2000" dirty="0" smtClean="0"/>
              <a:t> meeting to take place in the Fall </a:t>
            </a:r>
            <a:endParaRPr lang="en-US" sz="2000" dirty="0"/>
          </a:p>
          <a:p>
            <a:pPr>
              <a:lnSpc>
                <a:spcPct val="100000"/>
              </a:lnSpc>
            </a:pPr>
            <a:r>
              <a:rPr lang="en-US" sz="2000" dirty="0" smtClean="0"/>
              <a:t>Outcomes</a:t>
            </a:r>
            <a:r>
              <a:rPr lang="en-US" sz="2000" dirty="0"/>
              <a:t>: trends in industry; advice on new products and services; identify and connect </a:t>
            </a:r>
            <a:r>
              <a:rPr lang="en-US" sz="2000" dirty="0" smtClean="0"/>
              <a:t>IEEE to </a:t>
            </a:r>
            <a:r>
              <a:rPr lang="en-US" sz="2000" dirty="0"/>
              <a:t>new volunteer </a:t>
            </a:r>
            <a:r>
              <a:rPr lang="en-US" sz="2000" dirty="0" smtClean="0"/>
              <a:t>leaders</a:t>
            </a:r>
          </a:p>
          <a:p>
            <a:pPr>
              <a:lnSpc>
                <a:spcPct val="100000"/>
              </a:lnSpc>
            </a:pPr>
            <a:r>
              <a:rPr lang="en-US" sz="2000" dirty="0" smtClean="0"/>
              <a:t>Alignment with </a:t>
            </a:r>
            <a:r>
              <a:rPr lang="en-US" sz="2000" dirty="0"/>
              <a:t>other equivalent IABs or similar bodies in IEEE</a:t>
            </a:r>
          </a:p>
        </p:txBody>
      </p:sp>
      <p:sp>
        <p:nvSpPr>
          <p:cNvPr id="5" name="Slide Number Placeholder 4"/>
          <p:cNvSpPr>
            <a:spLocks noGrp="1"/>
          </p:cNvSpPr>
          <p:nvPr>
            <p:ph type="sldNum" sz="quarter" idx="14"/>
          </p:nvPr>
        </p:nvSpPr>
        <p:spPr/>
        <p:txBody>
          <a:bodyPr/>
          <a:lstStyle/>
          <a:p>
            <a:fld id="{3DD97BEB-BAEF-0344-9D5C-EC73E478698A}" type="slidenum">
              <a:rPr lang="en-US" smtClean="0"/>
              <a:pPr/>
              <a:t>26</a:t>
            </a:fld>
            <a:endParaRPr lang="en-US" dirty="0"/>
          </a:p>
        </p:txBody>
      </p:sp>
      <p:sp>
        <p:nvSpPr>
          <p:cNvPr id="6" name="Text Placeholder 5"/>
          <p:cNvSpPr>
            <a:spLocks noGrp="1"/>
          </p:cNvSpPr>
          <p:nvPr>
            <p:ph type="body" sz="quarter" idx="15"/>
          </p:nvPr>
        </p:nvSpPr>
        <p:spPr/>
        <p:txBody>
          <a:bodyPr/>
          <a:lstStyle/>
          <a:p>
            <a:r>
              <a:rPr lang="en-US" sz="1500" dirty="0" smtClean="0"/>
              <a:t>In the process of forming  </a:t>
            </a:r>
            <a:endParaRPr lang="en-US" sz="1500" dirty="0"/>
          </a:p>
        </p:txBody>
      </p:sp>
      <p:sp>
        <p:nvSpPr>
          <p:cNvPr id="7" name="Text Placeholder 3"/>
          <p:cNvSpPr txBox="1">
            <a:spLocks/>
          </p:cNvSpPr>
          <p:nvPr/>
        </p:nvSpPr>
        <p:spPr>
          <a:xfrm>
            <a:off x="871980" y="1704041"/>
            <a:ext cx="6486024" cy="1171621"/>
          </a:xfrm>
          <a:prstGeom prst="rect">
            <a:avLst/>
          </a:prstGeom>
        </p:spPr>
        <p:txBody>
          <a:bodyPr vert="horz" lIns="91440" tIns="45720" rIns="91440" bIns="45720" numCol="2" rtlCol="0">
            <a:noAutofit/>
          </a:bodyPr>
          <a:lst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nSpc>
                <a:spcPct val="100000"/>
              </a:lnSpc>
              <a:spcBef>
                <a:spcPts val="0"/>
              </a:spcBef>
            </a:pPr>
            <a:r>
              <a:rPr lang="en-US" sz="1600" dirty="0"/>
              <a:t>Boeing</a:t>
            </a:r>
          </a:p>
          <a:p>
            <a:pPr lvl="1">
              <a:lnSpc>
                <a:spcPct val="100000"/>
              </a:lnSpc>
              <a:spcBef>
                <a:spcPts val="0"/>
              </a:spcBef>
            </a:pPr>
            <a:r>
              <a:rPr lang="en-US" sz="1600" dirty="0"/>
              <a:t>ComEd Utility</a:t>
            </a:r>
          </a:p>
          <a:p>
            <a:pPr lvl="1">
              <a:lnSpc>
                <a:spcPct val="100000"/>
              </a:lnSpc>
              <a:spcBef>
                <a:spcPts val="0"/>
              </a:spcBef>
            </a:pPr>
            <a:r>
              <a:rPr lang="en-US" sz="1600" dirty="0"/>
              <a:t>Hewlett Packard Labs</a:t>
            </a:r>
          </a:p>
          <a:p>
            <a:pPr lvl="1">
              <a:lnSpc>
                <a:spcPct val="100000"/>
              </a:lnSpc>
              <a:spcBef>
                <a:spcPts val="0"/>
              </a:spcBef>
            </a:pPr>
            <a:r>
              <a:rPr lang="en-US" sz="1600" dirty="0"/>
              <a:t>IBM Corporation</a:t>
            </a:r>
          </a:p>
          <a:p>
            <a:pPr lvl="1">
              <a:lnSpc>
                <a:spcPct val="100000"/>
              </a:lnSpc>
              <a:spcBef>
                <a:spcPts val="0"/>
              </a:spcBef>
            </a:pPr>
            <a:r>
              <a:rPr lang="en-US" sz="1600" dirty="0"/>
              <a:t>National Grid</a:t>
            </a:r>
          </a:p>
          <a:p>
            <a:pPr lvl="1">
              <a:lnSpc>
                <a:spcPct val="100000"/>
              </a:lnSpc>
              <a:spcBef>
                <a:spcPts val="0"/>
              </a:spcBef>
            </a:pPr>
            <a:r>
              <a:rPr lang="en-US" sz="1600" dirty="0"/>
              <a:t>NTT Electronics Co. Ltd.</a:t>
            </a:r>
          </a:p>
          <a:p>
            <a:pPr lvl="1">
              <a:lnSpc>
                <a:spcPct val="100000"/>
              </a:lnSpc>
              <a:spcBef>
                <a:spcPts val="0"/>
              </a:spcBef>
            </a:pPr>
            <a:r>
              <a:rPr lang="en-US" sz="1600" dirty="0"/>
              <a:t>SAIC / Alliant Energy</a:t>
            </a:r>
          </a:p>
          <a:p>
            <a:pPr lvl="1">
              <a:lnSpc>
                <a:spcPct val="100000"/>
              </a:lnSpc>
              <a:spcBef>
                <a:spcPts val="0"/>
              </a:spcBef>
            </a:pPr>
            <a:r>
              <a:rPr lang="en-US" sz="1600" dirty="0"/>
              <a:t>Schneider Electric Kenya Ltd.</a:t>
            </a:r>
          </a:p>
          <a:p>
            <a:pPr lvl="1">
              <a:lnSpc>
                <a:spcPct val="100000"/>
              </a:lnSpc>
              <a:spcBef>
                <a:spcPts val="0"/>
              </a:spcBef>
            </a:pPr>
            <a:r>
              <a:rPr lang="en-US" sz="1600" dirty="0"/>
              <a:t>Twitter</a:t>
            </a:r>
          </a:p>
          <a:p>
            <a:pPr lvl="1">
              <a:lnSpc>
                <a:spcPct val="100000"/>
              </a:lnSpc>
              <a:spcBef>
                <a:spcPts val="0"/>
              </a:spcBef>
            </a:pPr>
            <a:r>
              <a:rPr lang="en-US" sz="1600" dirty="0"/>
              <a:t>Unity Technologies</a:t>
            </a:r>
          </a:p>
        </p:txBody>
      </p:sp>
    </p:spTree>
    <p:extLst>
      <p:ext uri="{BB962C8B-B14F-4D97-AF65-F5344CB8AC3E}">
        <p14:creationId xmlns:p14="http://schemas.microsoft.com/office/powerpoint/2010/main" val="36735112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2017 IEEE Authorship </a:t>
            </a:r>
            <a:r>
              <a:rPr lang="en-US" dirty="0" smtClean="0"/>
              <a:t>Workshop</a:t>
            </a:r>
            <a:endParaRPr lang="en-US" dirty="0"/>
          </a:p>
        </p:txBody>
      </p:sp>
      <p:sp>
        <p:nvSpPr>
          <p:cNvPr id="8" name="Text Placeholder 7"/>
          <p:cNvSpPr>
            <a:spLocks noGrp="1"/>
          </p:cNvSpPr>
          <p:nvPr>
            <p:ph type="body" sz="quarter" idx="13"/>
          </p:nvPr>
        </p:nvSpPr>
        <p:spPr>
          <a:xfrm>
            <a:off x="628649" y="1369219"/>
            <a:ext cx="4771041" cy="3447147"/>
          </a:xfrm>
        </p:spPr>
        <p:txBody>
          <a:bodyPr>
            <a:noAutofit/>
          </a:bodyPr>
          <a:lstStyle/>
          <a:p>
            <a:pPr>
              <a:lnSpc>
                <a:spcPct val="100000"/>
              </a:lnSpc>
              <a:spcBef>
                <a:spcPts val="0"/>
              </a:spcBef>
            </a:pPr>
            <a:r>
              <a:rPr lang="en-US" sz="2000" i="1" dirty="0" smtClean="0"/>
              <a:t>How </a:t>
            </a:r>
            <a:r>
              <a:rPr lang="en-US" sz="2000" i="1" dirty="0"/>
              <a:t>to Publish a Technical Paper with </a:t>
            </a:r>
            <a:r>
              <a:rPr lang="en-US" sz="2000" i="1" dirty="0" smtClean="0"/>
              <a:t>IEEE </a:t>
            </a:r>
            <a:r>
              <a:rPr lang="en-US" sz="2000" dirty="0" smtClean="0"/>
              <a:t>workshops at </a:t>
            </a:r>
            <a:r>
              <a:rPr lang="en-US" sz="2000" dirty="0"/>
              <a:t>North South </a:t>
            </a:r>
            <a:r>
              <a:rPr lang="en-US" sz="2000" dirty="0" smtClean="0"/>
              <a:t>University and Bangladesh </a:t>
            </a:r>
            <a:r>
              <a:rPr lang="en-US" sz="2000" dirty="0"/>
              <a:t>University of Engineering &amp; </a:t>
            </a:r>
            <a:r>
              <a:rPr lang="en-US" sz="2000" dirty="0" smtClean="0"/>
              <a:t>Technology in April </a:t>
            </a:r>
          </a:p>
          <a:p>
            <a:pPr marL="0" indent="0">
              <a:lnSpc>
                <a:spcPct val="100000"/>
              </a:lnSpc>
              <a:spcBef>
                <a:spcPts val="0"/>
              </a:spcBef>
              <a:buNone/>
            </a:pPr>
            <a:endParaRPr lang="en-US" sz="2000" dirty="0"/>
          </a:p>
          <a:p>
            <a:pPr>
              <a:lnSpc>
                <a:spcPct val="100000"/>
              </a:lnSpc>
              <a:spcBef>
                <a:spcPts val="0"/>
              </a:spcBef>
            </a:pPr>
            <a:r>
              <a:rPr lang="en-US" sz="2000" dirty="0" smtClean="0"/>
              <a:t>Over </a:t>
            </a:r>
            <a:r>
              <a:rPr lang="en-US" sz="2000" dirty="0"/>
              <a:t>350 locals engineers attended the </a:t>
            </a:r>
            <a:r>
              <a:rPr lang="en-US" sz="2000" dirty="0" smtClean="0"/>
              <a:t>presentations </a:t>
            </a:r>
            <a:r>
              <a:rPr lang="en-US" sz="2000" dirty="0"/>
              <a:t>by Professor Saifur Rahman, an IEEE Fellow and Joseph R. Loring Professor of Electrical and Computer Engineering from Virginia </a:t>
            </a:r>
            <a:r>
              <a:rPr lang="en-US" sz="2000" dirty="0" smtClean="0"/>
              <a:t>Tech</a:t>
            </a:r>
            <a:endParaRPr lang="en-US" sz="2000" dirty="0"/>
          </a:p>
          <a:p>
            <a:endParaRPr lang="en-US" dirty="0"/>
          </a:p>
        </p:txBody>
      </p:sp>
      <p:sp>
        <p:nvSpPr>
          <p:cNvPr id="5" name="Slide Number Placeholder 4"/>
          <p:cNvSpPr>
            <a:spLocks noGrp="1"/>
          </p:cNvSpPr>
          <p:nvPr>
            <p:ph type="sldNum" sz="quarter" idx="14"/>
          </p:nvPr>
        </p:nvSpPr>
        <p:spPr/>
        <p:txBody>
          <a:bodyPr/>
          <a:lstStyle/>
          <a:p>
            <a:fld id="{3DD97BEB-BAEF-0344-9D5C-EC73E478698A}" type="slidenum">
              <a:rPr lang="en-US" smtClean="0"/>
              <a:pPr/>
              <a:t>27</a:t>
            </a:fld>
            <a:endParaRPr lang="en-US" dirty="0"/>
          </a:p>
        </p:txBody>
      </p:sp>
      <p:sp>
        <p:nvSpPr>
          <p:cNvPr id="9" name="Text Placeholder 8"/>
          <p:cNvSpPr>
            <a:spLocks noGrp="1"/>
          </p:cNvSpPr>
          <p:nvPr>
            <p:ph type="body" sz="quarter" idx="15"/>
          </p:nvPr>
        </p:nvSpPr>
        <p:spPr/>
        <p:txBody>
          <a:bodyPr/>
          <a:lstStyle/>
          <a:p>
            <a:r>
              <a:rPr lang="en-US" dirty="0" smtClean="0"/>
              <a:t>Training Bangladeshi </a:t>
            </a:r>
            <a:r>
              <a:rPr lang="en-US" dirty="0"/>
              <a:t>academics on publishing studies with IEEE</a:t>
            </a:r>
          </a:p>
          <a:p>
            <a:endParaRPr lang="en-US" dirty="0"/>
          </a:p>
        </p:txBody>
      </p:sp>
      <p:pic>
        <p:nvPicPr>
          <p:cNvPr id="10" name="Picture 9"/>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64613" y="798842"/>
            <a:ext cx="2088635" cy="1623606"/>
          </a:xfrm>
          <a:prstGeom prst="rect">
            <a:avLst/>
          </a:prstGeom>
          <a:ln w="12700">
            <a:solidFill>
              <a:srgbClr val="0066A1"/>
            </a:solidFill>
          </a:ln>
        </p:spPr>
      </p:pic>
      <p:sp>
        <p:nvSpPr>
          <p:cNvPr id="11" name="Text Box 5"/>
          <p:cNvSpPr txBox="1"/>
          <p:nvPr/>
        </p:nvSpPr>
        <p:spPr>
          <a:xfrm>
            <a:off x="5541062" y="2513046"/>
            <a:ext cx="3313931" cy="15388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ts val="0"/>
              </a:spcBef>
              <a:spcAft>
                <a:spcPts val="0"/>
              </a:spcAft>
            </a:pPr>
            <a:r>
              <a:rPr lang="en-US" sz="1000" i="1" dirty="0">
                <a:effectLst/>
                <a:latin typeface="Calibri" panose="020F0502020204030204" pitchFamily="34" charset="0"/>
                <a:ea typeface="Times New Roman" panose="02020603050405020304" pitchFamily="18" charset="0"/>
              </a:rPr>
              <a:t>IEEE’s first Author Workshop </a:t>
            </a:r>
            <a:r>
              <a:rPr lang="en-US" sz="1000" i="1" dirty="0" smtClean="0">
                <a:effectLst/>
                <a:latin typeface="Calibri" panose="020F0502020204030204" pitchFamily="34" charset="0"/>
                <a:ea typeface="Times New Roman" panose="02020603050405020304" pitchFamily="18" charset="0"/>
              </a:rPr>
              <a:t>in Bangladesh</a:t>
            </a:r>
            <a:endParaRPr lang="en-US" sz="1000" dirty="0">
              <a:effectLst/>
              <a:latin typeface="Times New Roman" panose="02020603050405020304" pitchFamily="18" charset="0"/>
              <a:ea typeface="Times New Roman" panose="02020603050405020304" pitchFamily="18" charset="0"/>
            </a:endParaRPr>
          </a:p>
        </p:txBody>
      </p:sp>
      <p:pic>
        <p:nvPicPr>
          <p:cNvPr id="12" name="Content Placeholder 6"/>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541062" y="2757532"/>
            <a:ext cx="3437669" cy="1233884"/>
          </a:xfrm>
          <a:prstGeom prst="rect">
            <a:avLst/>
          </a:prstGeom>
          <a:ln w="12700">
            <a:solidFill>
              <a:srgbClr val="4F81BD"/>
            </a:solidFill>
          </a:ln>
        </p:spPr>
      </p:pic>
    </p:spTree>
    <p:extLst>
      <p:ext uri="{BB962C8B-B14F-4D97-AF65-F5344CB8AC3E}">
        <p14:creationId xmlns:p14="http://schemas.microsoft.com/office/powerpoint/2010/main" val="42233056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 In-Service Workshop in Australia </a:t>
            </a:r>
            <a:endParaRPr lang="en-US" dirty="0"/>
          </a:p>
        </p:txBody>
      </p:sp>
      <p:sp>
        <p:nvSpPr>
          <p:cNvPr id="4" name="Text Placeholder 3"/>
          <p:cNvSpPr>
            <a:spLocks noGrp="1"/>
          </p:cNvSpPr>
          <p:nvPr>
            <p:ph type="body" sz="quarter" idx="13"/>
          </p:nvPr>
        </p:nvSpPr>
        <p:spPr>
          <a:xfrm>
            <a:off x="628649" y="1371600"/>
            <a:ext cx="4936579" cy="2844404"/>
          </a:xfrm>
        </p:spPr>
        <p:txBody>
          <a:bodyPr>
            <a:noAutofit/>
          </a:bodyPr>
          <a:lstStyle/>
          <a:p>
            <a:pPr>
              <a:lnSpc>
                <a:spcPct val="100000"/>
              </a:lnSpc>
              <a:spcBef>
                <a:spcPts val="0"/>
              </a:spcBef>
            </a:pPr>
            <a:r>
              <a:rPr lang="en-US" sz="2000" dirty="0"/>
              <a:t>A Teacher In-Service Program (TISP) Training Workshop is scheduled for 14 </a:t>
            </a:r>
            <a:r>
              <a:rPr lang="en-US" sz="2000" dirty="0" smtClean="0"/>
              <a:t>August in Sydney following </a:t>
            </a:r>
            <a:r>
              <a:rPr lang="en-US" sz="2000" dirty="0"/>
              <a:t>Sections Congress </a:t>
            </a:r>
          </a:p>
          <a:p>
            <a:pPr>
              <a:lnSpc>
                <a:spcPct val="100000"/>
              </a:lnSpc>
              <a:spcBef>
                <a:spcPts val="0"/>
              </a:spcBef>
            </a:pPr>
            <a:r>
              <a:rPr lang="en-US" sz="2000" i="1" dirty="0" smtClean="0"/>
              <a:t>Volunteers</a:t>
            </a:r>
            <a:r>
              <a:rPr lang="en-US" sz="2000" dirty="0" smtClean="0"/>
              <a:t> receive </a:t>
            </a:r>
            <a:r>
              <a:rPr lang="en-US" sz="2000" dirty="0"/>
              <a:t>training on how  to conduct professional development sessions for educators in their local </a:t>
            </a:r>
            <a:r>
              <a:rPr lang="en-US" sz="2000" dirty="0" smtClean="0"/>
              <a:t>area</a:t>
            </a:r>
          </a:p>
          <a:p>
            <a:pPr>
              <a:lnSpc>
                <a:spcPct val="100000"/>
              </a:lnSpc>
              <a:spcBef>
                <a:spcPts val="0"/>
              </a:spcBef>
            </a:pPr>
            <a:r>
              <a:rPr lang="en-US" sz="2000" i="1" dirty="0" smtClean="0"/>
              <a:t>Teachers</a:t>
            </a:r>
            <a:r>
              <a:rPr lang="en-US" sz="2000" dirty="0" smtClean="0"/>
              <a:t> </a:t>
            </a:r>
            <a:r>
              <a:rPr lang="en-US" sz="2000" dirty="0"/>
              <a:t>learn how to </a:t>
            </a:r>
            <a:r>
              <a:rPr lang="en-US" sz="2000" dirty="0" smtClean="0"/>
              <a:t>integrate </a:t>
            </a:r>
            <a:r>
              <a:rPr lang="en-US" sz="2000" dirty="0" smtClean="0">
                <a:hlinkClick r:id="rId3" action="ppaction://hlinkfile"/>
              </a:rPr>
              <a:t>TryEngineering.org</a:t>
            </a:r>
            <a:r>
              <a:rPr lang="en-US" sz="2000" dirty="0" smtClean="0"/>
              <a:t> </a:t>
            </a:r>
            <a:r>
              <a:rPr lang="en-US" sz="2000" dirty="0"/>
              <a:t>lesson plans and hands-on activities into the classroom</a:t>
            </a:r>
          </a:p>
          <a:p>
            <a:pPr>
              <a:lnSpc>
                <a:spcPct val="100000"/>
              </a:lnSpc>
              <a:spcBef>
                <a:spcPts val="0"/>
              </a:spcBef>
            </a:pPr>
            <a:r>
              <a:rPr lang="en-US" sz="2000" dirty="0" smtClean="0"/>
              <a:t>44 </a:t>
            </a:r>
            <a:r>
              <a:rPr lang="en-US" sz="2000" dirty="0"/>
              <a:t>Volunteers are pre-registered to attend; representing 10 regions </a:t>
            </a:r>
            <a:r>
              <a:rPr lang="en-US" sz="2000" dirty="0" smtClean="0"/>
              <a:t>and 36 </a:t>
            </a:r>
            <a:r>
              <a:rPr lang="en-US" sz="2000" dirty="0"/>
              <a:t>sections</a:t>
            </a:r>
          </a:p>
          <a:p>
            <a:endParaRPr lang="en-US" dirty="0"/>
          </a:p>
        </p:txBody>
      </p:sp>
      <p:sp>
        <p:nvSpPr>
          <p:cNvPr id="5" name="Slide Number Placeholder 4"/>
          <p:cNvSpPr>
            <a:spLocks noGrp="1"/>
          </p:cNvSpPr>
          <p:nvPr>
            <p:ph type="sldNum" sz="quarter" idx="14"/>
          </p:nvPr>
        </p:nvSpPr>
        <p:spPr/>
        <p:txBody>
          <a:bodyPr/>
          <a:lstStyle/>
          <a:p>
            <a:fld id="{3DD97BEB-BAEF-0344-9D5C-EC73E478698A}" type="slidenum">
              <a:rPr lang="en-US" smtClean="0"/>
              <a:pPr/>
              <a:t>28</a:t>
            </a:fld>
            <a:endParaRPr lang="en-US" dirty="0"/>
          </a:p>
        </p:txBody>
      </p:sp>
      <p:sp>
        <p:nvSpPr>
          <p:cNvPr id="6" name="Text Placeholder 5"/>
          <p:cNvSpPr>
            <a:spLocks noGrp="1"/>
          </p:cNvSpPr>
          <p:nvPr>
            <p:ph type="body" sz="quarter" idx="15"/>
          </p:nvPr>
        </p:nvSpPr>
        <p:spPr/>
        <p:txBody>
          <a:bodyPr/>
          <a:lstStyle/>
          <a:p>
            <a:r>
              <a:rPr lang="en-US" sz="1500" dirty="0" smtClean="0"/>
              <a:t>Empowering teachers with engineering education </a:t>
            </a:r>
            <a:endParaRPr lang="en-US" sz="1500" dirty="0"/>
          </a:p>
        </p:txBody>
      </p:sp>
      <p:pic>
        <p:nvPicPr>
          <p:cNvPr id="7" name="Picture 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76819" y="1244650"/>
            <a:ext cx="2790779" cy="1792378"/>
          </a:xfrm>
          <a:prstGeom prst="rect">
            <a:avLst/>
          </a:prstGeom>
          <a:ln w="12700" cap="sq">
            <a:solidFill>
              <a:srgbClr val="0066A1"/>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5946272" y="3037028"/>
            <a:ext cx="2851872" cy="400110"/>
          </a:xfrm>
          <a:prstGeom prst="rect">
            <a:avLst/>
          </a:prstGeom>
          <a:noFill/>
        </p:spPr>
        <p:txBody>
          <a:bodyPr wrap="square" rtlCol="0">
            <a:spAutoFit/>
          </a:bodyPr>
          <a:lstStyle/>
          <a:p>
            <a:pPr algn="ctr"/>
            <a:r>
              <a:rPr lang="en-US" sz="1000" i="1" dirty="0" smtClean="0"/>
              <a:t>Participants of a TISP workshop held in </a:t>
            </a:r>
            <a:br>
              <a:rPr lang="en-US" sz="1000" i="1" dirty="0" smtClean="0"/>
            </a:br>
            <a:r>
              <a:rPr lang="en-US" sz="1000" i="1" dirty="0" smtClean="0"/>
              <a:t>Brisbane, Australia</a:t>
            </a:r>
          </a:p>
        </p:txBody>
      </p:sp>
    </p:spTree>
    <p:extLst>
      <p:ext uri="{BB962C8B-B14F-4D97-AF65-F5344CB8AC3E}">
        <p14:creationId xmlns:p14="http://schemas.microsoft.com/office/powerpoint/2010/main" val="11172866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Market Highlights</a:t>
            </a:r>
            <a:endParaRPr lang="en-US" dirty="0"/>
          </a:p>
        </p:txBody>
      </p:sp>
      <p:sp>
        <p:nvSpPr>
          <p:cNvPr id="5" name="Slide Number Placeholder 4"/>
          <p:cNvSpPr>
            <a:spLocks noGrp="1"/>
          </p:cNvSpPr>
          <p:nvPr>
            <p:ph type="sldNum" sz="quarter" idx="10"/>
          </p:nvPr>
        </p:nvSpPr>
        <p:spPr/>
        <p:txBody>
          <a:bodyPr/>
          <a:lstStyle/>
          <a:p>
            <a:fld id="{3DD97BEB-BAEF-0344-9D5C-EC73E478698A}" type="slidenum">
              <a:rPr lang="en-US" smtClean="0"/>
              <a:pPr/>
              <a:t>2</a:t>
            </a:fld>
            <a:endParaRPr lang="en-US" dirty="0"/>
          </a:p>
        </p:txBody>
      </p:sp>
    </p:spTree>
    <p:extLst>
      <p:ext uri="{BB962C8B-B14F-4D97-AF65-F5344CB8AC3E}">
        <p14:creationId xmlns:p14="http://schemas.microsoft.com/office/powerpoint/2010/main" val="30608151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IEEE Guide to the Internet of Things </a:t>
            </a:r>
            <a:r>
              <a:rPr lang="en-US" dirty="0" smtClean="0"/>
              <a:t>Course Program</a:t>
            </a:r>
            <a:endParaRPr lang="en-US" dirty="0"/>
          </a:p>
        </p:txBody>
      </p:sp>
      <p:sp>
        <p:nvSpPr>
          <p:cNvPr id="7" name="Text Placeholder 6"/>
          <p:cNvSpPr>
            <a:spLocks noGrp="1"/>
          </p:cNvSpPr>
          <p:nvPr>
            <p:ph type="body" sz="quarter" idx="13"/>
          </p:nvPr>
        </p:nvSpPr>
        <p:spPr>
          <a:xfrm>
            <a:off x="628648" y="1371600"/>
            <a:ext cx="8005685" cy="2844404"/>
          </a:xfrm>
        </p:spPr>
        <p:txBody>
          <a:bodyPr>
            <a:noAutofit/>
          </a:bodyPr>
          <a:lstStyle/>
          <a:p>
            <a:r>
              <a:rPr lang="en-US" sz="2000" dirty="0" smtClean="0"/>
              <a:t>In </a:t>
            </a:r>
            <a:r>
              <a:rPr lang="en-US" sz="2000" dirty="0"/>
              <a:t>partnership with the IEEE Internet of </a:t>
            </a:r>
            <a:r>
              <a:rPr lang="en-US" sz="2000" dirty="0" smtClean="0"/>
              <a:t>                                                                             Things (IoT) Future </a:t>
            </a:r>
            <a:r>
              <a:rPr lang="en-US" sz="2000" dirty="0"/>
              <a:t>Directions </a:t>
            </a:r>
            <a:r>
              <a:rPr lang="en-US" sz="2000" dirty="0" smtClean="0"/>
              <a:t>Initiative</a:t>
            </a:r>
          </a:p>
          <a:p>
            <a:r>
              <a:rPr lang="en-US" sz="2000" dirty="0" smtClean="0"/>
              <a:t>Eight-course program </a:t>
            </a:r>
            <a:r>
              <a:rPr lang="en-US" sz="2000" dirty="0"/>
              <a:t>taught by </a:t>
            </a:r>
            <a:r>
              <a:rPr lang="en-US" sz="2000" dirty="0" smtClean="0"/>
              <a:t>                                                                                    world-renowned </a:t>
            </a:r>
            <a:r>
              <a:rPr lang="en-US" sz="2000" dirty="0"/>
              <a:t>experts in </a:t>
            </a:r>
            <a:r>
              <a:rPr lang="en-US" sz="2000" dirty="0" smtClean="0"/>
              <a:t>IoT</a:t>
            </a:r>
          </a:p>
          <a:p>
            <a:r>
              <a:rPr lang="en-US" sz="2000" dirty="0" smtClean="0"/>
              <a:t>Topics:</a:t>
            </a:r>
          </a:p>
          <a:p>
            <a:pPr lvl="1"/>
            <a:r>
              <a:rPr lang="en-US" sz="1800" dirty="0"/>
              <a:t>What IoT </a:t>
            </a:r>
            <a:r>
              <a:rPr lang="en-US" sz="1800" dirty="0" smtClean="0"/>
              <a:t>is … plus </a:t>
            </a:r>
            <a:r>
              <a:rPr lang="en-US" sz="1800" dirty="0"/>
              <a:t>applications, </a:t>
            </a:r>
            <a:r>
              <a:rPr lang="en-US" sz="1800" dirty="0" smtClean="0"/>
              <a:t>challenges</a:t>
            </a:r>
            <a:r>
              <a:rPr lang="en-US" sz="1800" dirty="0"/>
              <a:t>, and future opportunities</a:t>
            </a:r>
          </a:p>
          <a:p>
            <a:pPr lvl="1"/>
            <a:r>
              <a:rPr lang="en-US" sz="1800" dirty="0" smtClean="0"/>
              <a:t>How </a:t>
            </a:r>
            <a:r>
              <a:rPr lang="en-US" sz="1800" dirty="0"/>
              <a:t>the </a:t>
            </a:r>
            <a:r>
              <a:rPr lang="en-US" sz="1800" dirty="0" smtClean="0"/>
              <a:t>healthcare </a:t>
            </a:r>
            <a:r>
              <a:rPr lang="en-US" sz="1800" dirty="0"/>
              <a:t>industry is using </a:t>
            </a:r>
            <a:r>
              <a:rPr lang="en-US" sz="1800" dirty="0" smtClean="0"/>
              <a:t>IoT </a:t>
            </a:r>
            <a:r>
              <a:rPr lang="en-US" sz="1800" dirty="0"/>
              <a:t>to help other industries consider </a:t>
            </a:r>
            <a:r>
              <a:rPr lang="en-US" sz="1800" dirty="0" smtClean="0"/>
              <a:t>relevant </a:t>
            </a:r>
            <a:r>
              <a:rPr lang="en-US" sz="1800" dirty="0"/>
              <a:t>applications of this </a:t>
            </a:r>
            <a:r>
              <a:rPr lang="en-US" sz="1800" dirty="0" smtClean="0"/>
              <a:t>technology</a:t>
            </a:r>
          </a:p>
          <a:p>
            <a:pPr lvl="1"/>
            <a:r>
              <a:rPr lang="en-US" sz="1800" dirty="0" smtClean="0"/>
              <a:t>Real-life </a:t>
            </a:r>
            <a:r>
              <a:rPr lang="en-US" sz="1800" dirty="0"/>
              <a:t>applications of the Social </a:t>
            </a:r>
            <a:r>
              <a:rPr lang="en-US" sz="1800" dirty="0" smtClean="0"/>
              <a:t>IoT</a:t>
            </a:r>
            <a:r>
              <a:rPr lang="en-US" sz="1800" dirty="0"/>
              <a:t>, along with underlying </a:t>
            </a:r>
            <a:r>
              <a:rPr lang="en-US" sz="1800" dirty="0" smtClean="0"/>
              <a:t>architecture needed </a:t>
            </a:r>
            <a:r>
              <a:rPr lang="en-US" sz="1800" dirty="0"/>
              <a:t>to support these applications</a:t>
            </a:r>
          </a:p>
          <a:p>
            <a:pPr lvl="1"/>
            <a:endParaRPr lang="en-US" sz="1700" dirty="0"/>
          </a:p>
        </p:txBody>
      </p:sp>
      <p:sp>
        <p:nvSpPr>
          <p:cNvPr id="8" name="Text Placeholder 7"/>
          <p:cNvSpPr>
            <a:spLocks noGrp="1"/>
          </p:cNvSpPr>
          <p:nvPr>
            <p:ph type="body" sz="quarter" idx="15"/>
          </p:nvPr>
        </p:nvSpPr>
        <p:spPr/>
        <p:txBody>
          <a:bodyPr/>
          <a:lstStyle/>
          <a:p>
            <a:r>
              <a:rPr lang="en-US" sz="1500" dirty="0" smtClean="0"/>
              <a:t>Launched by Educational Activities </a:t>
            </a:r>
            <a:endParaRPr lang="en-US" sz="1500" dirty="0"/>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73566" y="1106458"/>
            <a:ext cx="3537450" cy="1591895"/>
          </a:xfrm>
          <a:prstGeom prst="rect">
            <a:avLst/>
          </a:prstGeom>
          <a:ln w="12700" cap="sq">
            <a:solidFill>
              <a:srgbClr val="0066A1"/>
            </a:solidFill>
            <a:prstDash val="solid"/>
            <a:miter lim="800000"/>
          </a:ln>
          <a:effectLst/>
          <a:scene3d>
            <a:camera prst="orthographicFront">
              <a:rot lat="0" lon="0" rev="0"/>
            </a:camera>
            <a:lightRig rig="threePt" dir="t"/>
          </a:scene3d>
        </p:spPr>
      </p:pic>
      <p:sp>
        <p:nvSpPr>
          <p:cNvPr id="2" name="Slide Number Placeholder 1"/>
          <p:cNvSpPr>
            <a:spLocks noGrp="1"/>
          </p:cNvSpPr>
          <p:nvPr>
            <p:ph type="sldNum" sz="quarter" idx="14"/>
          </p:nvPr>
        </p:nvSpPr>
        <p:spPr/>
        <p:txBody>
          <a:bodyPr/>
          <a:lstStyle/>
          <a:p>
            <a:fld id="{3DD97BEB-BAEF-0344-9D5C-EC73E478698A}" type="slidenum">
              <a:rPr lang="en-US" smtClean="0"/>
              <a:pPr/>
              <a:t>29</a:t>
            </a:fld>
            <a:endParaRPr lang="en-US" dirty="0"/>
          </a:p>
        </p:txBody>
      </p:sp>
    </p:spTree>
    <p:extLst>
      <p:ext uri="{BB962C8B-B14F-4D97-AF65-F5344CB8AC3E}">
        <p14:creationId xmlns:p14="http://schemas.microsoft.com/office/powerpoint/2010/main" val="27364695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IEEE-Eta Kappa Nu </a:t>
            </a:r>
            <a:r>
              <a:rPr lang="sv-SE" dirty="0" smtClean="0"/>
              <a:t>Chapter Installations</a:t>
            </a:r>
            <a:endParaRPr lang="en-US" dirty="0"/>
          </a:p>
        </p:txBody>
      </p:sp>
      <p:sp>
        <p:nvSpPr>
          <p:cNvPr id="3" name="Text Placeholder 2"/>
          <p:cNvSpPr>
            <a:spLocks noGrp="1"/>
          </p:cNvSpPr>
          <p:nvPr>
            <p:ph type="body" sz="quarter" idx="13"/>
          </p:nvPr>
        </p:nvSpPr>
        <p:spPr>
          <a:xfrm>
            <a:off x="628651" y="1369219"/>
            <a:ext cx="4542440" cy="2957513"/>
          </a:xfrm>
        </p:spPr>
        <p:txBody>
          <a:bodyPr>
            <a:noAutofit/>
          </a:bodyPr>
          <a:lstStyle/>
          <a:p>
            <a:pPr>
              <a:lnSpc>
                <a:spcPct val="100000"/>
              </a:lnSpc>
              <a:spcBef>
                <a:spcPts val="0"/>
              </a:spcBef>
            </a:pPr>
            <a:r>
              <a:rPr lang="en-US" sz="2000" dirty="0" smtClean="0"/>
              <a:t>IEEE-HKN</a:t>
            </a:r>
            <a:r>
              <a:rPr lang="en-US" sz="2000" dirty="0"/>
              <a:t> Mu Kappa Chapter </a:t>
            </a:r>
            <a:r>
              <a:rPr lang="en-US" sz="2000" dirty="0" smtClean="0"/>
              <a:t>installed </a:t>
            </a:r>
            <a:r>
              <a:rPr lang="en-US" sz="2000" dirty="0"/>
              <a:t>on 1 March at </a:t>
            </a:r>
            <a:r>
              <a:rPr lang="en-US" sz="2000" dirty="0" smtClean="0"/>
              <a:t>the University </a:t>
            </a:r>
            <a:r>
              <a:rPr lang="en-US" sz="2000" dirty="0"/>
              <a:t>of Queensland, Australia</a:t>
            </a:r>
          </a:p>
          <a:p>
            <a:pPr>
              <a:lnSpc>
                <a:spcPct val="100000"/>
              </a:lnSpc>
            </a:pPr>
            <a:r>
              <a:rPr lang="en-US" sz="2000" dirty="0" smtClean="0"/>
              <a:t>IEEE-HKN </a:t>
            </a:r>
            <a:r>
              <a:rPr lang="en-US" sz="2000" dirty="0"/>
              <a:t>Mu Xi Chapter </a:t>
            </a:r>
            <a:r>
              <a:rPr lang="en-US" sz="2000" dirty="0" smtClean="0"/>
              <a:t>installed </a:t>
            </a:r>
            <a:r>
              <a:rPr lang="en-US" sz="2000" dirty="0"/>
              <a:t>on 27 March at </a:t>
            </a:r>
            <a:r>
              <a:rPr lang="en-US" sz="2000" dirty="0" smtClean="0"/>
              <a:t>the Indian </a:t>
            </a:r>
            <a:r>
              <a:rPr lang="en-US" sz="2000" dirty="0"/>
              <a:t>Institute of Science (IISc), </a:t>
            </a:r>
            <a:r>
              <a:rPr lang="en-US" sz="2000" dirty="0" smtClean="0"/>
              <a:t>Bangalore</a:t>
            </a:r>
            <a:r>
              <a:rPr lang="en-US" sz="2000" dirty="0"/>
              <a:t>, </a:t>
            </a:r>
            <a:r>
              <a:rPr lang="en-US" sz="2000" dirty="0" smtClean="0"/>
              <a:t>India</a:t>
            </a:r>
          </a:p>
          <a:p>
            <a:pPr lvl="1">
              <a:lnSpc>
                <a:spcPct val="100000"/>
              </a:lnSpc>
            </a:pPr>
            <a:r>
              <a:rPr lang="en-US" sz="1800" dirty="0" smtClean="0"/>
              <a:t>Formation </a:t>
            </a:r>
            <a:r>
              <a:rPr lang="en-US" sz="1800" dirty="0"/>
              <a:t>of this </a:t>
            </a:r>
            <a:r>
              <a:rPr lang="en-US" sz="1800" dirty="0" smtClean="0"/>
              <a:t>chapter </a:t>
            </a:r>
            <a:r>
              <a:rPr lang="en-US" sz="1800" dirty="0"/>
              <a:t>is a result of </a:t>
            </a:r>
            <a:r>
              <a:rPr lang="en-US" sz="1800" dirty="0" smtClean="0"/>
              <a:t>the IEEE </a:t>
            </a:r>
            <a:r>
              <a:rPr lang="en-US" sz="1800" dirty="0"/>
              <a:t>Board Industry Outreach meetings </a:t>
            </a:r>
            <a:r>
              <a:rPr lang="en-US" sz="1800" dirty="0" smtClean="0"/>
              <a:t>lead by Barry </a:t>
            </a:r>
            <a:r>
              <a:rPr lang="en-US" sz="1800" dirty="0"/>
              <a:t>Shoop in Bangalore in August 2016 </a:t>
            </a:r>
          </a:p>
          <a:p>
            <a:endParaRPr lang="en-US" dirty="0"/>
          </a:p>
          <a:p>
            <a:endParaRPr lang="en-US" dirty="0"/>
          </a:p>
        </p:txBody>
      </p:sp>
      <p:sp>
        <p:nvSpPr>
          <p:cNvPr id="4" name="Slide Number Placeholder 3"/>
          <p:cNvSpPr>
            <a:spLocks noGrp="1"/>
          </p:cNvSpPr>
          <p:nvPr>
            <p:ph type="sldNum" sz="quarter" idx="14"/>
          </p:nvPr>
        </p:nvSpPr>
        <p:spPr/>
        <p:txBody>
          <a:bodyPr/>
          <a:lstStyle/>
          <a:p>
            <a:fld id="{3DD97BEB-BAEF-0344-9D5C-EC73E478698A}" type="slidenum">
              <a:rPr lang="en-US" smtClean="0"/>
              <a:pPr/>
              <a:t>30</a:t>
            </a:fld>
            <a:endParaRPr lang="en-US" dirty="0"/>
          </a:p>
        </p:txBody>
      </p:sp>
      <p:sp>
        <p:nvSpPr>
          <p:cNvPr id="5" name="Text Placeholder 4"/>
          <p:cNvSpPr>
            <a:spLocks noGrp="1"/>
          </p:cNvSpPr>
          <p:nvPr>
            <p:ph type="body" sz="quarter" idx="15"/>
          </p:nvPr>
        </p:nvSpPr>
        <p:spPr/>
        <p:txBody>
          <a:bodyPr>
            <a:noAutofit/>
          </a:bodyPr>
          <a:lstStyle/>
          <a:p>
            <a:r>
              <a:rPr lang="en-US" sz="1500" dirty="0" smtClean="0"/>
              <a:t>Two new chapter installations in Region 10 </a:t>
            </a:r>
            <a:endParaRPr lang="en-US" sz="1500" dirty="0"/>
          </a:p>
        </p:txBody>
      </p:sp>
      <p:pic>
        <p:nvPicPr>
          <p:cNvPr id="9" name="Picture 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09941" y="2453836"/>
            <a:ext cx="3544368" cy="1596675"/>
          </a:xfrm>
          <a:prstGeom prst="rect">
            <a:avLst/>
          </a:prstGeom>
          <a:ln w="12700" cap="sq">
            <a:solidFill>
              <a:srgbClr val="0066A1"/>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09941" y="1097280"/>
            <a:ext cx="3544368" cy="1151574"/>
          </a:xfrm>
          <a:prstGeom prst="rect">
            <a:avLst/>
          </a:prstGeom>
          <a:ln w="12700" cap="sq">
            <a:solidFill>
              <a:srgbClr val="0066A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642123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28650" y="1369219"/>
            <a:ext cx="4258660" cy="2844404"/>
          </a:xfrm>
        </p:spPr>
        <p:txBody>
          <a:bodyPr>
            <a:normAutofit/>
          </a:bodyPr>
          <a:lstStyle/>
          <a:p>
            <a:pPr>
              <a:lnSpc>
                <a:spcPct val="100000"/>
              </a:lnSpc>
              <a:spcBef>
                <a:spcPts val="0"/>
              </a:spcBef>
            </a:pPr>
            <a:r>
              <a:rPr lang="en-US" sz="2000" dirty="0"/>
              <a:t>The </a:t>
            </a:r>
            <a:r>
              <a:rPr lang="en-US" sz="2000" dirty="0" smtClean="0"/>
              <a:t>IEEE Karachi </a:t>
            </a:r>
            <a:r>
              <a:rPr lang="en-US" sz="2000" dirty="0"/>
              <a:t>Section SIGHT </a:t>
            </a:r>
            <a:r>
              <a:rPr lang="en-US" sz="2000" dirty="0" smtClean="0"/>
              <a:t>chapter is </a:t>
            </a:r>
            <a:r>
              <a:rPr lang="en-US" sz="2000" dirty="0"/>
              <a:t>working with </a:t>
            </a:r>
            <a:r>
              <a:rPr lang="en-US" sz="2000" dirty="0" smtClean="0"/>
              <a:t>the </a:t>
            </a:r>
            <a:r>
              <a:rPr lang="en-US" sz="2000" dirty="0"/>
              <a:t>Association for Water, Applied Education, and Renewable Energy (AWARE), </a:t>
            </a:r>
            <a:r>
              <a:rPr lang="en-US" sz="2000" dirty="0" smtClean="0"/>
              <a:t>a local NGO, to </a:t>
            </a:r>
            <a:r>
              <a:rPr lang="en-US" sz="2000" dirty="0"/>
              <a:t>install solar home systems in rural villages of </a:t>
            </a:r>
            <a:r>
              <a:rPr lang="en-US" sz="2000" dirty="0" smtClean="0"/>
              <a:t>the Umerkot </a:t>
            </a:r>
            <a:r>
              <a:rPr lang="en-US" sz="2000" dirty="0"/>
              <a:t>and Tharparkar districts of southern </a:t>
            </a:r>
            <a:r>
              <a:rPr lang="en-US" sz="2000" dirty="0" smtClean="0"/>
              <a:t>Pakistan</a:t>
            </a:r>
            <a:endParaRPr lang="en-US" sz="2000" dirty="0"/>
          </a:p>
        </p:txBody>
      </p:sp>
      <p:sp>
        <p:nvSpPr>
          <p:cNvPr id="5" name="Slide Number Placeholder 4"/>
          <p:cNvSpPr>
            <a:spLocks noGrp="1"/>
          </p:cNvSpPr>
          <p:nvPr>
            <p:ph type="sldNum" sz="quarter" idx="14"/>
          </p:nvPr>
        </p:nvSpPr>
        <p:spPr/>
        <p:txBody>
          <a:bodyPr/>
          <a:lstStyle/>
          <a:p>
            <a:fld id="{3DD97BEB-BAEF-0344-9D5C-EC73E478698A}" type="slidenum">
              <a:rPr lang="en-US" smtClean="0"/>
              <a:pPr/>
              <a:t>31</a:t>
            </a:fld>
            <a:endParaRPr lang="en-US" dirty="0"/>
          </a:p>
        </p:txBody>
      </p:sp>
      <p:sp>
        <p:nvSpPr>
          <p:cNvPr id="6" name="Text Placeholder 5"/>
          <p:cNvSpPr>
            <a:spLocks noGrp="1"/>
          </p:cNvSpPr>
          <p:nvPr>
            <p:ph type="body" sz="quarter" idx="15"/>
          </p:nvPr>
        </p:nvSpPr>
        <p:spPr>
          <a:xfrm>
            <a:off x="628650" y="832104"/>
            <a:ext cx="7886700" cy="267632"/>
          </a:xfrm>
        </p:spPr>
        <p:txBody>
          <a:bodyPr/>
          <a:lstStyle/>
          <a:p>
            <a:r>
              <a:rPr lang="en-US" sz="1500" dirty="0" smtClean="0"/>
              <a:t>SIGHT Volunteers work to deliver reliable </a:t>
            </a:r>
            <a:r>
              <a:rPr lang="en-US" sz="1500" dirty="0"/>
              <a:t>access to </a:t>
            </a:r>
            <a:r>
              <a:rPr lang="en-US" sz="1500" dirty="0" smtClean="0"/>
              <a:t>energy </a:t>
            </a:r>
            <a:endParaRPr lang="en-US" sz="1500"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39103" y="1509792"/>
            <a:ext cx="3231339" cy="2027647"/>
          </a:xfrm>
          <a:prstGeom prst="rect">
            <a:avLst/>
          </a:prstGeom>
          <a:ln w="12700">
            <a:solidFill>
              <a:srgbClr val="0066A1"/>
            </a:solidFill>
          </a:ln>
        </p:spPr>
      </p:pic>
      <p:sp>
        <p:nvSpPr>
          <p:cNvPr id="8" name="TextBox 7"/>
          <p:cNvSpPr txBox="1"/>
          <p:nvPr/>
        </p:nvSpPr>
        <p:spPr>
          <a:xfrm>
            <a:off x="5376041" y="3561087"/>
            <a:ext cx="3294401" cy="400110"/>
          </a:xfrm>
          <a:prstGeom prst="rect">
            <a:avLst/>
          </a:prstGeom>
          <a:noFill/>
        </p:spPr>
        <p:txBody>
          <a:bodyPr wrap="square" rtlCol="0">
            <a:spAutoFit/>
          </a:bodyPr>
          <a:lstStyle/>
          <a:p>
            <a:pPr algn="ctr"/>
            <a:r>
              <a:rPr lang="en-US" sz="1000" i="1" dirty="0"/>
              <a:t>The IEEE SIGHT Karachi team discusses issues in access to energy with community </a:t>
            </a:r>
            <a:r>
              <a:rPr lang="en-US" sz="1000" i="1" dirty="0" smtClean="0"/>
              <a:t>representatives </a:t>
            </a:r>
            <a:endParaRPr lang="en-US" sz="1000" i="1" dirty="0"/>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7611" y="346758"/>
            <a:ext cx="2528584" cy="482890"/>
          </a:xfrm>
          <a:prstGeom prst="rect">
            <a:avLst/>
          </a:prstGeom>
        </p:spPr>
      </p:pic>
    </p:spTree>
    <p:extLst>
      <p:ext uri="{BB962C8B-B14F-4D97-AF65-F5344CB8AC3E}">
        <p14:creationId xmlns:p14="http://schemas.microsoft.com/office/powerpoint/2010/main" val="21175515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28650" y="1369219"/>
            <a:ext cx="4684329" cy="2957513"/>
          </a:xfrm>
        </p:spPr>
        <p:txBody>
          <a:bodyPr>
            <a:noAutofit/>
          </a:bodyPr>
          <a:lstStyle/>
          <a:p>
            <a:pPr>
              <a:lnSpc>
                <a:spcPct val="100000"/>
              </a:lnSpc>
              <a:spcBef>
                <a:spcPts val="0"/>
              </a:spcBef>
            </a:pPr>
            <a:r>
              <a:rPr lang="en-US" sz="2200" dirty="0" smtClean="0"/>
              <a:t> </a:t>
            </a:r>
            <a:r>
              <a:rPr lang="en-US" sz="2200" dirty="0"/>
              <a:t>34 of 95 (over 30%) of approved EPICS in IEEE projects have been in Region 10 </a:t>
            </a:r>
          </a:p>
          <a:p>
            <a:pPr>
              <a:lnSpc>
                <a:spcPct val="100000"/>
              </a:lnSpc>
              <a:spcBef>
                <a:spcPts val="0"/>
              </a:spcBef>
            </a:pPr>
            <a:r>
              <a:rPr lang="en-US" sz="2200" dirty="0"/>
              <a:t>$100,000+ USD has been awarded to projects within Region 10 </a:t>
            </a:r>
          </a:p>
          <a:p>
            <a:pPr>
              <a:lnSpc>
                <a:spcPct val="100000"/>
              </a:lnSpc>
              <a:spcBef>
                <a:spcPts val="0"/>
              </a:spcBef>
            </a:pPr>
            <a:r>
              <a:rPr lang="en-US" sz="2200" dirty="0"/>
              <a:t>Over 800 IEEE volunteers and students throughout Region 10 have been involved</a:t>
            </a:r>
          </a:p>
          <a:p>
            <a:endParaRPr lang="en-US" dirty="0"/>
          </a:p>
        </p:txBody>
      </p:sp>
      <p:sp>
        <p:nvSpPr>
          <p:cNvPr id="4" name="Slide Number Placeholder 3"/>
          <p:cNvSpPr>
            <a:spLocks noGrp="1"/>
          </p:cNvSpPr>
          <p:nvPr>
            <p:ph type="sldNum" sz="quarter" idx="14"/>
          </p:nvPr>
        </p:nvSpPr>
        <p:spPr/>
        <p:txBody>
          <a:bodyPr/>
          <a:lstStyle/>
          <a:p>
            <a:fld id="{3DD97BEB-BAEF-0344-9D5C-EC73E478698A}" type="slidenum">
              <a:rPr lang="en-US" smtClean="0"/>
              <a:pPr/>
              <a:t>32</a:t>
            </a:fld>
            <a:endParaRPr lang="en-US" dirty="0"/>
          </a:p>
        </p:txBody>
      </p:sp>
      <p:sp>
        <p:nvSpPr>
          <p:cNvPr id="5" name="Text Placeholder 4"/>
          <p:cNvSpPr>
            <a:spLocks noGrp="1"/>
          </p:cNvSpPr>
          <p:nvPr>
            <p:ph type="body" sz="quarter" idx="15"/>
          </p:nvPr>
        </p:nvSpPr>
        <p:spPr>
          <a:xfrm>
            <a:off x="628650" y="832104"/>
            <a:ext cx="7886700" cy="267632"/>
          </a:xfrm>
        </p:spPr>
        <p:txBody>
          <a:bodyPr>
            <a:noAutofit/>
          </a:bodyPr>
          <a:lstStyle/>
          <a:p>
            <a:r>
              <a:rPr lang="en-US" sz="1500" dirty="0" smtClean="0"/>
              <a:t>Region 10 highlights </a:t>
            </a:r>
            <a:endParaRPr lang="en-US" sz="1500" dirty="0"/>
          </a:p>
        </p:txBody>
      </p:sp>
      <p:pic>
        <p:nvPicPr>
          <p:cNvPr id="6" name="Picture 5"/>
          <p:cNvPicPr>
            <a:picLocks noChangeAspect="1"/>
          </p:cNvPicPr>
          <p:nvPr/>
        </p:nvPicPr>
        <p:blipFill>
          <a:blip r:embed="rId3"/>
          <a:stretch>
            <a:fillRect/>
          </a:stretch>
        </p:blipFill>
        <p:spPr>
          <a:xfrm>
            <a:off x="675906" y="394934"/>
            <a:ext cx="3019560" cy="41011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76677" y="508594"/>
            <a:ext cx="2483493" cy="1399847"/>
          </a:xfrm>
          <a:prstGeom prst="rect">
            <a:avLst/>
          </a:prstGeom>
          <a:ln w="12700">
            <a:solidFill>
              <a:srgbClr val="0066A1"/>
            </a:solidFill>
          </a:ln>
        </p:spPr>
      </p:pic>
      <p:sp>
        <p:nvSpPr>
          <p:cNvPr id="8" name="TextBox 7"/>
          <p:cNvSpPr txBox="1"/>
          <p:nvPr/>
        </p:nvSpPr>
        <p:spPr>
          <a:xfrm>
            <a:off x="5754413" y="1913329"/>
            <a:ext cx="3017410" cy="400110"/>
          </a:xfrm>
          <a:prstGeom prst="rect">
            <a:avLst/>
          </a:prstGeom>
          <a:noFill/>
        </p:spPr>
        <p:txBody>
          <a:bodyPr wrap="square" rtlCol="0">
            <a:spAutoFit/>
          </a:bodyPr>
          <a:lstStyle/>
          <a:p>
            <a:pPr algn="ctr"/>
            <a:r>
              <a:rPr lang="en-US" sz="1000" i="1" dirty="0" smtClean="0"/>
              <a:t>Cardiac health care: exploring ICT for cardiovascular diseases using phonocardiography project in India </a:t>
            </a:r>
          </a:p>
        </p:txBody>
      </p:sp>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56300" y="2474140"/>
            <a:ext cx="2547117" cy="1399032"/>
          </a:xfrm>
          <a:prstGeom prst="rect">
            <a:avLst/>
          </a:prstGeom>
          <a:ln w="12700">
            <a:solidFill>
              <a:srgbClr val="0066A1"/>
            </a:solidFill>
          </a:ln>
        </p:spPr>
      </p:pic>
      <p:sp>
        <p:nvSpPr>
          <p:cNvPr id="11" name="TextBox 10"/>
          <p:cNvSpPr txBox="1"/>
          <p:nvPr/>
        </p:nvSpPr>
        <p:spPr>
          <a:xfrm>
            <a:off x="5312979" y="3831965"/>
            <a:ext cx="3017410" cy="400110"/>
          </a:xfrm>
          <a:prstGeom prst="rect">
            <a:avLst/>
          </a:prstGeom>
          <a:noFill/>
        </p:spPr>
        <p:txBody>
          <a:bodyPr wrap="square" rtlCol="0">
            <a:spAutoFit/>
          </a:bodyPr>
          <a:lstStyle/>
          <a:p>
            <a:pPr algn="ctr"/>
            <a:r>
              <a:rPr lang="en-US" sz="1000" i="1" dirty="0" smtClean="0"/>
              <a:t>Education and outreach of electrical engineering and renewable energy project in China </a:t>
            </a:r>
          </a:p>
        </p:txBody>
      </p:sp>
    </p:spTree>
    <p:extLst>
      <p:ext uri="{BB962C8B-B14F-4D97-AF65-F5344CB8AC3E}">
        <p14:creationId xmlns:p14="http://schemas.microsoft.com/office/powerpoint/2010/main" val="23003561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 IEEE Milestones in Region 10</a:t>
            </a:r>
            <a:endParaRPr lang="en-US" dirty="0"/>
          </a:p>
        </p:txBody>
      </p:sp>
      <p:sp>
        <p:nvSpPr>
          <p:cNvPr id="4" name="Text Placeholder 3"/>
          <p:cNvSpPr>
            <a:spLocks noGrp="1"/>
          </p:cNvSpPr>
          <p:nvPr>
            <p:ph type="body" sz="quarter" idx="13"/>
          </p:nvPr>
        </p:nvSpPr>
        <p:spPr>
          <a:xfrm>
            <a:off x="628650" y="1245393"/>
            <a:ext cx="5153360" cy="3116071"/>
          </a:xfrm>
        </p:spPr>
        <p:txBody>
          <a:bodyPr>
            <a:noAutofit/>
          </a:bodyPr>
          <a:lstStyle/>
          <a:p>
            <a:r>
              <a:rPr lang="en-US" sz="1800" dirty="0" smtClean="0"/>
              <a:t>Map-based </a:t>
            </a:r>
            <a:r>
              <a:rPr lang="en-US" sz="1800" dirty="0"/>
              <a:t>Automotive Navigation </a:t>
            </a:r>
            <a:r>
              <a:rPr lang="en-US" sz="1800" dirty="0" smtClean="0"/>
              <a:t>System (1981) on 2 March (Tokyo Section) </a:t>
            </a:r>
            <a:endParaRPr lang="en-US" sz="1800" dirty="0"/>
          </a:p>
          <a:p>
            <a:r>
              <a:rPr lang="en-US" sz="1800" dirty="0" smtClean="0"/>
              <a:t>Invention </a:t>
            </a:r>
            <a:r>
              <a:rPr lang="en-US" sz="1800" dirty="0"/>
              <a:t>of a Temperature-Insensitive Quartz Oscillation </a:t>
            </a:r>
            <a:r>
              <a:rPr lang="en-US" sz="1800" dirty="0" smtClean="0"/>
              <a:t>Plate (1933) on </a:t>
            </a:r>
            <a:r>
              <a:rPr lang="en-US" sz="1800" dirty="0"/>
              <a:t>6 </a:t>
            </a:r>
            <a:r>
              <a:rPr lang="en-US" sz="1800" dirty="0" smtClean="0"/>
              <a:t>March (</a:t>
            </a:r>
            <a:r>
              <a:rPr lang="en-US" sz="1800" dirty="0"/>
              <a:t>Tokyo Section) </a:t>
            </a:r>
          </a:p>
          <a:p>
            <a:r>
              <a:rPr lang="en-US" sz="1800" dirty="0" err="1" smtClean="0"/>
              <a:t>Nobeyama</a:t>
            </a:r>
            <a:r>
              <a:rPr lang="en-US" sz="1800" dirty="0" smtClean="0"/>
              <a:t> </a:t>
            </a:r>
            <a:r>
              <a:rPr lang="en-US" sz="1800" dirty="0"/>
              <a:t>45-m Telescope </a:t>
            </a:r>
            <a:r>
              <a:rPr lang="en-US" sz="1800" dirty="0" smtClean="0"/>
              <a:t>(1982) on 14 </a:t>
            </a:r>
            <a:r>
              <a:rPr lang="en-US" sz="1800" dirty="0"/>
              <a:t>June (Tokyo Section) </a:t>
            </a:r>
          </a:p>
          <a:p>
            <a:r>
              <a:rPr lang="en-US" sz="1800" dirty="0" smtClean="0"/>
              <a:t>The Discovery </a:t>
            </a:r>
            <a:r>
              <a:rPr lang="en-US" sz="1800" dirty="0"/>
              <a:t>of the Principle of Self-Complementarity in Antennas and the </a:t>
            </a:r>
            <a:r>
              <a:rPr lang="en-US" sz="1800" dirty="0" smtClean="0"/>
              <a:t>       </a:t>
            </a:r>
            <a:r>
              <a:rPr lang="en-US" sz="1800" dirty="0" err="1" smtClean="0"/>
              <a:t>Mushiake</a:t>
            </a:r>
            <a:r>
              <a:rPr lang="en-US" sz="1800" dirty="0" smtClean="0"/>
              <a:t> Relationship (1948) on 27 July                    </a:t>
            </a:r>
            <a:r>
              <a:rPr lang="en-US" sz="1800" dirty="0"/>
              <a:t>(Sendai Section) </a:t>
            </a:r>
          </a:p>
          <a:p>
            <a:r>
              <a:rPr lang="en-US" sz="1800" dirty="0" smtClean="0"/>
              <a:t>180 milestones worldwide </a:t>
            </a:r>
          </a:p>
          <a:p>
            <a:r>
              <a:rPr lang="en-US" sz="1800" dirty="0" smtClean="0"/>
              <a:t>34 milestones for Region 10</a:t>
            </a:r>
          </a:p>
        </p:txBody>
      </p:sp>
      <p:sp>
        <p:nvSpPr>
          <p:cNvPr id="5" name="Slide Number Placeholder 4"/>
          <p:cNvSpPr>
            <a:spLocks noGrp="1"/>
          </p:cNvSpPr>
          <p:nvPr>
            <p:ph type="sldNum" sz="quarter" idx="14"/>
          </p:nvPr>
        </p:nvSpPr>
        <p:spPr/>
        <p:txBody>
          <a:bodyPr/>
          <a:lstStyle/>
          <a:p>
            <a:fld id="{3DD97BEB-BAEF-0344-9D5C-EC73E478698A}" type="slidenum">
              <a:rPr lang="en-US" smtClean="0"/>
              <a:pPr/>
              <a:t>33</a:t>
            </a:fld>
            <a:endParaRPr lang="en-US" dirty="0"/>
          </a:p>
        </p:txBody>
      </p:sp>
      <p:sp>
        <p:nvSpPr>
          <p:cNvPr id="6" name="Text Placeholder 5"/>
          <p:cNvSpPr>
            <a:spLocks noGrp="1"/>
          </p:cNvSpPr>
          <p:nvPr>
            <p:ph type="body" sz="quarter" idx="15"/>
          </p:nvPr>
        </p:nvSpPr>
        <p:spPr/>
        <p:txBody>
          <a:bodyPr/>
          <a:lstStyle/>
          <a:p>
            <a:r>
              <a:rPr lang="en-US" sz="1500" dirty="0" smtClean="0"/>
              <a:t>Celebrated four dedications </a:t>
            </a:r>
            <a:endParaRPr lang="en-US" sz="1500"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5965" y="2664660"/>
            <a:ext cx="2088696" cy="1554480"/>
          </a:xfrm>
          <a:prstGeom prst="rect">
            <a:avLst/>
          </a:prstGeom>
          <a:ln w="12700">
            <a:solidFill>
              <a:srgbClr val="0066A1"/>
            </a:solidFill>
          </a:ln>
        </p:spPr>
      </p:pic>
      <p:sp>
        <p:nvSpPr>
          <p:cNvPr id="8" name="テキスト ボックス 2"/>
          <p:cNvSpPr txBox="1"/>
          <p:nvPr/>
        </p:nvSpPr>
        <p:spPr>
          <a:xfrm>
            <a:off x="7284661" y="2759910"/>
            <a:ext cx="1859340" cy="830997"/>
          </a:xfrm>
          <a:prstGeom prst="rect">
            <a:avLst/>
          </a:prstGeom>
          <a:ln>
            <a:noFill/>
          </a:ln>
        </p:spPr>
        <p:txBody>
          <a:bodyPr wrap="square" rtlCol="0">
            <a:spAutoFit/>
          </a:bodyPr>
          <a:lstStyle/>
          <a:p>
            <a:r>
              <a:rPr kumimoji="1" lang="en-US" altLang="ja-JP" sz="800" i="1" dirty="0" smtClean="0"/>
              <a:t>Dr</a:t>
            </a:r>
            <a:r>
              <a:rPr kumimoji="1" lang="en-US" altLang="ja-JP" sz="800" i="1" dirty="0"/>
              <a:t>. </a:t>
            </a:r>
            <a:r>
              <a:rPr kumimoji="1" lang="en-US" altLang="ja-JP" sz="800" i="1" dirty="0" smtClean="0"/>
              <a:t>Masahiko </a:t>
            </a:r>
            <a:r>
              <a:rPr kumimoji="1" lang="en-US" altLang="ja-JP" sz="800" i="1" dirty="0"/>
              <a:t>Hayashi, Director General, National Astronomical Observatory of </a:t>
            </a:r>
            <a:r>
              <a:rPr kumimoji="1" lang="en-US" altLang="ja-JP" sz="800" i="1" dirty="0" smtClean="0"/>
              <a:t>Japan; President-Elect Jim Jefferies</a:t>
            </a:r>
            <a:r>
              <a:rPr kumimoji="1" lang="en-US" altLang="ja-JP" sz="800" i="1" dirty="0"/>
              <a:t>; Iwao Sasase, IEEE Tokyo Section Chair; </a:t>
            </a:r>
            <a:r>
              <a:rPr kumimoji="1" lang="en-US" altLang="ja-JP" sz="800" i="1" dirty="0" smtClean="0"/>
              <a:t>and Masaki </a:t>
            </a:r>
            <a:r>
              <a:rPr kumimoji="1" lang="en-US" altLang="ja-JP" sz="800" i="1" dirty="0"/>
              <a:t>Sakuyama, President &amp; CEO, Mitsubishi Electric Corp.</a:t>
            </a:r>
            <a:endParaRPr kumimoji="1" lang="ja-JP" altLang="en-US" sz="800" i="1" dirty="0"/>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52240" y="536653"/>
            <a:ext cx="2558123" cy="1554480"/>
          </a:xfrm>
          <a:prstGeom prst="rect">
            <a:avLst/>
          </a:prstGeom>
          <a:ln w="12700">
            <a:solidFill>
              <a:srgbClr val="0066A1"/>
            </a:solidFill>
          </a:ln>
        </p:spPr>
      </p:pic>
      <p:sp>
        <p:nvSpPr>
          <p:cNvPr id="10" name="テキスト ボックス 2"/>
          <p:cNvSpPr txBox="1"/>
          <p:nvPr/>
        </p:nvSpPr>
        <p:spPr>
          <a:xfrm>
            <a:off x="5957226" y="2113454"/>
            <a:ext cx="2948150" cy="461665"/>
          </a:xfrm>
          <a:prstGeom prst="rect">
            <a:avLst/>
          </a:prstGeom>
          <a:ln>
            <a:noFill/>
          </a:ln>
        </p:spPr>
        <p:txBody>
          <a:bodyPr wrap="square" rtlCol="0">
            <a:spAutoFit/>
          </a:bodyPr>
          <a:lstStyle/>
          <a:p>
            <a:pPr algn="ctr"/>
            <a:r>
              <a:rPr kumimoji="1" lang="en-US" altLang="ja-JP" sz="800" i="1" dirty="0" smtClean="0"/>
              <a:t>Iwao Sasase, IEEE </a:t>
            </a:r>
            <a:r>
              <a:rPr kumimoji="1" lang="en-US" altLang="ja-JP" sz="800" i="1" dirty="0"/>
              <a:t>Tokyo Section </a:t>
            </a:r>
            <a:r>
              <a:rPr kumimoji="1" lang="en-US" altLang="ja-JP" sz="800" i="1" dirty="0" smtClean="0"/>
              <a:t>Chair;  IEEE President Karen Bartleson; Takahiro Hachigo, President </a:t>
            </a:r>
            <a:r>
              <a:rPr kumimoji="1" lang="en-US" altLang="ja-JP" sz="800" i="1" dirty="0"/>
              <a:t>of Honda Motor Co. Ltd</a:t>
            </a:r>
            <a:r>
              <a:rPr kumimoji="1" lang="en-US" altLang="ja-JP" sz="800" i="1" dirty="0" smtClean="0"/>
              <a:t>.; and </a:t>
            </a:r>
            <a:r>
              <a:rPr kumimoji="1" lang="en-US" altLang="ja-JP" sz="800" i="1" dirty="0"/>
              <a:t>Hiroyuki </a:t>
            </a:r>
            <a:r>
              <a:rPr kumimoji="1" lang="en-US" altLang="ja-JP" sz="800" i="1" dirty="0" smtClean="0"/>
              <a:t>Matsumoto, President </a:t>
            </a:r>
            <a:r>
              <a:rPr kumimoji="1" lang="en-US" altLang="ja-JP" sz="800" i="1" dirty="0"/>
              <a:t>of Honda R&amp;D Co. Ltd</a:t>
            </a:r>
            <a:r>
              <a:rPr kumimoji="1" lang="en-US" altLang="ja-JP" sz="800" i="1" dirty="0" smtClean="0"/>
              <a:t>.</a:t>
            </a:r>
            <a:endParaRPr kumimoji="1" lang="ja-JP" altLang="en-US" sz="800" i="1" dirty="0"/>
          </a:p>
        </p:txBody>
      </p:sp>
    </p:spTree>
    <p:extLst>
      <p:ext uri="{BB962C8B-B14F-4D97-AF65-F5344CB8AC3E}">
        <p14:creationId xmlns:p14="http://schemas.microsoft.com/office/powerpoint/2010/main" val="24141804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 </a:t>
            </a:r>
            <a:r>
              <a:rPr lang="en-US" dirty="0"/>
              <a:t>IEEE Technical Field Award Recipients </a:t>
            </a:r>
          </a:p>
        </p:txBody>
      </p:sp>
      <p:sp>
        <p:nvSpPr>
          <p:cNvPr id="3" name="Text Placeholder 2"/>
          <p:cNvSpPr>
            <a:spLocks noGrp="1"/>
          </p:cNvSpPr>
          <p:nvPr>
            <p:ph type="body" sz="quarter" idx="13"/>
          </p:nvPr>
        </p:nvSpPr>
        <p:spPr>
          <a:xfrm>
            <a:off x="628650" y="1290389"/>
            <a:ext cx="8263102" cy="2957513"/>
          </a:xfrm>
        </p:spPr>
        <p:txBody>
          <a:bodyPr>
            <a:noAutofit/>
          </a:bodyPr>
          <a:lstStyle/>
          <a:p>
            <a:pPr>
              <a:lnSpc>
                <a:spcPct val="100000"/>
              </a:lnSpc>
            </a:pPr>
            <a:r>
              <a:rPr lang="en-US" sz="1700" dirty="0" smtClean="0"/>
              <a:t>IEEE </a:t>
            </a:r>
            <a:r>
              <a:rPr lang="en-US" sz="1700" dirty="0"/>
              <a:t>Masaru </a:t>
            </a:r>
            <a:r>
              <a:rPr lang="en-US" sz="1700" dirty="0" err="1"/>
              <a:t>Ibuka</a:t>
            </a:r>
            <a:r>
              <a:rPr lang="en-US" sz="1700" dirty="0"/>
              <a:t> Consumer Electronics Award: John O’Sullivan, Electrical Engineer (Retired), </a:t>
            </a:r>
            <a:r>
              <a:rPr lang="en-US" sz="1700" dirty="0" err="1"/>
              <a:t>Taggle</a:t>
            </a:r>
            <a:r>
              <a:rPr lang="en-US" sz="1700" dirty="0"/>
              <a:t> Systems, </a:t>
            </a:r>
            <a:r>
              <a:rPr lang="en-US" sz="1700" dirty="0" err="1"/>
              <a:t>Everleigh</a:t>
            </a:r>
            <a:r>
              <a:rPr lang="en-US" sz="1700" dirty="0"/>
              <a:t>, Australia; David </a:t>
            </a:r>
            <a:r>
              <a:rPr lang="en-US" sz="1700" dirty="0" err="1"/>
              <a:t>Skellern</a:t>
            </a:r>
            <a:r>
              <a:rPr lang="en-US" sz="1700" dirty="0"/>
              <a:t>, Chairman, CMCRC </a:t>
            </a:r>
            <a:r>
              <a:rPr lang="en-US" sz="1700" dirty="0" smtClean="0"/>
              <a:t>Ltd., </a:t>
            </a:r>
            <a:r>
              <a:rPr lang="en-US" sz="1700" dirty="0"/>
              <a:t>Sydney, Australia; Terence Percival, Director (Retired), Broadband and the Digital Economy, NICTA, Northbridge, Australia</a:t>
            </a:r>
          </a:p>
          <a:p>
            <a:pPr>
              <a:lnSpc>
                <a:spcPct val="100000"/>
              </a:lnSpc>
            </a:pPr>
            <a:r>
              <a:rPr lang="en-US" sz="1700" dirty="0" smtClean="0"/>
              <a:t>IEEE </a:t>
            </a:r>
            <a:r>
              <a:rPr lang="en-US" sz="1700" dirty="0"/>
              <a:t>William E. Newell Power Electronics Award: </a:t>
            </a:r>
            <a:r>
              <a:rPr lang="en-US" sz="1700" dirty="0" err="1"/>
              <a:t>Seung</a:t>
            </a:r>
            <a:r>
              <a:rPr lang="en-US" sz="1700" dirty="0"/>
              <a:t>-Ki </a:t>
            </a:r>
            <a:r>
              <a:rPr lang="en-US" sz="1700" dirty="0" err="1"/>
              <a:t>Sul</a:t>
            </a:r>
            <a:r>
              <a:rPr lang="en-US" sz="1700" dirty="0"/>
              <a:t>, Professor, Department of Electrical and Computer Engineering, Seoul National University, Seoul, </a:t>
            </a:r>
            <a:r>
              <a:rPr lang="en-US" sz="1700" dirty="0" smtClean="0"/>
              <a:t>South Korea</a:t>
            </a:r>
            <a:endParaRPr lang="en-US" sz="1700" dirty="0"/>
          </a:p>
          <a:p>
            <a:pPr>
              <a:lnSpc>
                <a:spcPct val="100000"/>
              </a:lnSpc>
            </a:pPr>
            <a:r>
              <a:rPr lang="en-US" sz="1700" dirty="0"/>
              <a:t>IEEE Donald O. Pederson Award in Solid-State Circuits: Takao </a:t>
            </a:r>
            <a:r>
              <a:rPr lang="en-US" sz="1700" dirty="0" err="1"/>
              <a:t>Nishitani</a:t>
            </a:r>
            <a:r>
              <a:rPr lang="en-US" sz="1700" dirty="0"/>
              <a:t>, Principal, LAISIP, Kanagawa, Japan</a:t>
            </a:r>
          </a:p>
          <a:p>
            <a:pPr>
              <a:lnSpc>
                <a:spcPct val="100000"/>
              </a:lnSpc>
            </a:pPr>
            <a:r>
              <a:rPr lang="en-US" sz="1700" dirty="0"/>
              <a:t>IEEE Jun-</a:t>
            </a:r>
            <a:r>
              <a:rPr lang="en-US" sz="1700" dirty="0" err="1"/>
              <a:t>Ichi</a:t>
            </a:r>
            <a:r>
              <a:rPr lang="en-US" sz="1700" dirty="0"/>
              <a:t> </a:t>
            </a:r>
            <a:r>
              <a:rPr lang="en-US" sz="1700" dirty="0" err="1"/>
              <a:t>Nishizawa</a:t>
            </a:r>
            <a:r>
              <a:rPr lang="en-US" sz="1700" dirty="0"/>
              <a:t> Medal: </a:t>
            </a:r>
            <a:r>
              <a:rPr lang="en-US" sz="1700" dirty="0" err="1"/>
              <a:t>Ching</a:t>
            </a:r>
            <a:r>
              <a:rPr lang="en-US" sz="1700" dirty="0"/>
              <a:t> W. Tang, Professor, Hong Kong University of </a:t>
            </a:r>
            <a:r>
              <a:rPr lang="en-US" sz="1700" dirty="0" smtClean="0"/>
              <a:t>                 Science </a:t>
            </a:r>
            <a:r>
              <a:rPr lang="en-US" sz="1700" dirty="0"/>
              <a:t>and Technology, Kowloon, Hong Kong and Professor, University of Rochester, Rochester, NY, USA</a:t>
            </a:r>
          </a:p>
        </p:txBody>
      </p:sp>
      <p:sp>
        <p:nvSpPr>
          <p:cNvPr id="4" name="Slide Number Placeholder 3"/>
          <p:cNvSpPr>
            <a:spLocks noGrp="1"/>
          </p:cNvSpPr>
          <p:nvPr>
            <p:ph type="sldNum" sz="quarter" idx="14"/>
          </p:nvPr>
        </p:nvSpPr>
        <p:spPr/>
        <p:txBody>
          <a:bodyPr/>
          <a:lstStyle/>
          <a:p>
            <a:fld id="{3DD97BEB-BAEF-0344-9D5C-EC73E478698A}" type="slidenum">
              <a:rPr lang="en-US" smtClean="0"/>
              <a:pPr/>
              <a:t>34</a:t>
            </a:fld>
            <a:endParaRPr lang="en-US"/>
          </a:p>
        </p:txBody>
      </p:sp>
      <p:sp>
        <p:nvSpPr>
          <p:cNvPr id="5" name="Text Placeholder 4"/>
          <p:cNvSpPr>
            <a:spLocks noGrp="1"/>
          </p:cNvSpPr>
          <p:nvPr>
            <p:ph type="body" sz="quarter" idx="15"/>
          </p:nvPr>
        </p:nvSpPr>
        <p:spPr>
          <a:xfrm>
            <a:off x="628650" y="849846"/>
            <a:ext cx="7886700" cy="267632"/>
          </a:xfrm>
        </p:spPr>
        <p:txBody>
          <a:bodyPr>
            <a:noAutofit/>
          </a:bodyPr>
          <a:lstStyle/>
          <a:p>
            <a:r>
              <a:rPr lang="en-US" sz="1500" dirty="0" smtClean="0"/>
              <a:t>Recipients </a:t>
            </a:r>
            <a:r>
              <a:rPr lang="en-US" sz="1500" dirty="0"/>
              <a:t>from Region </a:t>
            </a:r>
            <a:r>
              <a:rPr lang="en-US" sz="1500" dirty="0" smtClean="0"/>
              <a:t>10 </a:t>
            </a:r>
            <a:endParaRPr lang="en-US" sz="1500" dirty="0"/>
          </a:p>
        </p:txBody>
      </p:sp>
    </p:spTree>
    <p:extLst>
      <p:ext uri="{BB962C8B-B14F-4D97-AF65-F5344CB8AC3E}">
        <p14:creationId xmlns:p14="http://schemas.microsoft.com/office/powerpoint/2010/main" val="12039656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30936" y="420624"/>
            <a:ext cx="7886700" cy="415002"/>
          </a:xfrm>
        </p:spPr>
        <p:txBody>
          <a:bodyPr/>
          <a:lstStyle/>
          <a:p>
            <a:r>
              <a:rPr lang="en-US" dirty="0"/>
              <a:t>IEEE Technology Centre </a:t>
            </a:r>
            <a:r>
              <a:rPr lang="en-US" dirty="0" smtClean="0"/>
              <a:t>GmbH</a:t>
            </a:r>
            <a:r>
              <a:rPr lang="en-US" dirty="0"/>
              <a:t>, Vienna</a:t>
            </a:r>
          </a:p>
        </p:txBody>
      </p:sp>
      <p:sp>
        <p:nvSpPr>
          <p:cNvPr id="12" name="Text Placeholder 11"/>
          <p:cNvSpPr>
            <a:spLocks noGrp="1"/>
          </p:cNvSpPr>
          <p:nvPr>
            <p:ph type="body" sz="quarter" idx="13"/>
          </p:nvPr>
        </p:nvSpPr>
        <p:spPr>
          <a:xfrm>
            <a:off x="630937" y="1316007"/>
            <a:ext cx="5415516" cy="2844404"/>
          </a:xfrm>
        </p:spPr>
        <p:txBody>
          <a:bodyPr>
            <a:noAutofit/>
          </a:bodyPr>
          <a:lstStyle/>
          <a:p>
            <a:pPr>
              <a:lnSpc>
                <a:spcPct val="100000"/>
              </a:lnSpc>
              <a:spcBef>
                <a:spcPts val="200"/>
              </a:spcBef>
              <a:spcAft>
                <a:spcPts val="200"/>
              </a:spcAft>
            </a:pPr>
            <a:r>
              <a:rPr lang="en-US" sz="2000" dirty="0" smtClean="0"/>
              <a:t>Formal </a:t>
            </a:r>
            <a:r>
              <a:rPr lang="en-US" sz="2000" dirty="0"/>
              <a:t>office opening ceremony </a:t>
            </a:r>
            <a:r>
              <a:rPr lang="en-US" sz="2000" dirty="0" smtClean="0"/>
              <a:t>22 September </a:t>
            </a:r>
            <a:endParaRPr lang="en-US" sz="2000" dirty="0"/>
          </a:p>
          <a:p>
            <a:pPr>
              <a:spcBef>
                <a:spcPts val="200"/>
              </a:spcBef>
              <a:spcAft>
                <a:spcPts val="200"/>
              </a:spcAft>
            </a:pPr>
            <a:r>
              <a:rPr lang="en-US" sz="2000" dirty="0" smtClean="0"/>
              <a:t>Two new professional staff based in Vienna: </a:t>
            </a:r>
          </a:p>
          <a:p>
            <a:pPr lvl="1">
              <a:spcBef>
                <a:spcPts val="200"/>
              </a:spcBef>
              <a:spcAft>
                <a:spcPts val="200"/>
              </a:spcAft>
            </a:pPr>
            <a:r>
              <a:rPr lang="en-US" sz="1700" dirty="0"/>
              <a:t>Dr. Clara Neppel, Senior Director for European Business </a:t>
            </a:r>
            <a:r>
              <a:rPr lang="en-US" sz="1700" dirty="0" smtClean="0"/>
              <a:t>Operations</a:t>
            </a:r>
          </a:p>
          <a:p>
            <a:pPr lvl="1">
              <a:spcBef>
                <a:spcPts val="200"/>
              </a:spcBef>
              <a:spcAft>
                <a:spcPts val="200"/>
              </a:spcAft>
            </a:pPr>
            <a:r>
              <a:rPr lang="en-US" sz="1700" dirty="0" smtClean="0"/>
              <a:t>Dr</a:t>
            </a:r>
            <a:r>
              <a:rPr lang="en-US" sz="1700" dirty="0"/>
              <a:t>. Hermann Brand, European Standards Affairs Director</a:t>
            </a:r>
          </a:p>
          <a:p>
            <a:pPr lvl="1">
              <a:spcBef>
                <a:spcPts val="200"/>
              </a:spcBef>
              <a:spcAft>
                <a:spcPts val="200"/>
              </a:spcAft>
            </a:pPr>
            <a:endParaRPr lang="en-US" sz="1700" dirty="0"/>
          </a:p>
          <a:p>
            <a:pPr>
              <a:spcBef>
                <a:spcPts val="200"/>
              </a:spcBef>
              <a:spcAft>
                <a:spcPts val="200"/>
              </a:spcAft>
            </a:pPr>
            <a:endParaRPr lang="en-US" sz="2000" dirty="0" smtClean="0"/>
          </a:p>
          <a:p>
            <a:pPr>
              <a:spcBef>
                <a:spcPts val="200"/>
              </a:spcBef>
              <a:spcAft>
                <a:spcPts val="200"/>
              </a:spcAft>
            </a:pPr>
            <a:endParaRPr lang="en-US" sz="2000" dirty="0"/>
          </a:p>
          <a:p>
            <a:pPr>
              <a:spcBef>
                <a:spcPts val="200"/>
              </a:spcBef>
              <a:spcAft>
                <a:spcPts val="200"/>
              </a:spcAft>
            </a:pPr>
            <a:endParaRPr lang="en-US" sz="2000" dirty="0"/>
          </a:p>
        </p:txBody>
      </p:sp>
      <p:sp>
        <p:nvSpPr>
          <p:cNvPr id="2" name="Slide Number Placeholder 1"/>
          <p:cNvSpPr>
            <a:spLocks noGrp="1"/>
          </p:cNvSpPr>
          <p:nvPr>
            <p:ph type="sldNum" sz="quarter" idx="14"/>
          </p:nvPr>
        </p:nvSpPr>
        <p:spPr/>
        <p:txBody>
          <a:bodyPr/>
          <a:lstStyle/>
          <a:p>
            <a:fld id="{3DD97BEB-BAEF-0344-9D5C-EC73E478698A}" type="slidenum">
              <a:rPr lang="en-US" smtClean="0"/>
              <a:pPr/>
              <a:t>35</a:t>
            </a:fld>
            <a:endParaRPr lang="en-US" dirty="0"/>
          </a:p>
        </p:txBody>
      </p:sp>
      <p:pic>
        <p:nvPicPr>
          <p:cNvPr id="8" name="Picture 1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46453" y="3065077"/>
            <a:ext cx="2825771" cy="1600200"/>
          </a:xfrm>
          <a:prstGeom prst="rect">
            <a:avLst/>
          </a:prstGeom>
          <a:noFill/>
          <a:ln w="12700">
            <a:solidFill>
              <a:srgbClr val="0066A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83035" y="3559281"/>
            <a:ext cx="4588031" cy="1094763"/>
          </a:xfrm>
          <a:prstGeom prst="rect">
            <a:avLst/>
          </a:prstGeom>
          <a:noFill/>
          <a:ln w="12700">
            <a:solidFill>
              <a:srgbClr val="0066A1"/>
            </a:solidFill>
            <a:miter lim="800000"/>
            <a:headEnd/>
            <a:tailEnd/>
          </a:ln>
          <a:extLst>
            <a:ext uri="{909E8E84-426E-40DD-AFC4-6F175D3DCCD1}">
              <a14:hiddenFill xmlns:a14="http://schemas.microsoft.com/office/drawing/2010/main">
                <a:solidFill>
                  <a:srgbClr val="FFFFFF"/>
                </a:solidFill>
              </a14:hiddenFill>
            </a:ext>
          </a:extLst>
        </p:spPr>
      </p:pic>
      <p:sp>
        <p:nvSpPr>
          <p:cNvPr id="13" name="Text Placeholder 4"/>
          <p:cNvSpPr>
            <a:spLocks noGrp="1"/>
          </p:cNvSpPr>
          <p:nvPr>
            <p:ph type="body" sz="quarter" idx="15"/>
          </p:nvPr>
        </p:nvSpPr>
        <p:spPr>
          <a:xfrm>
            <a:off x="628650" y="829648"/>
            <a:ext cx="7886700" cy="267632"/>
          </a:xfrm>
        </p:spPr>
        <p:txBody>
          <a:bodyPr>
            <a:noAutofit/>
          </a:bodyPr>
          <a:lstStyle/>
          <a:p>
            <a:r>
              <a:rPr lang="en-US" sz="1500" dirty="0"/>
              <a:t>Co-located </a:t>
            </a:r>
            <a:r>
              <a:rPr lang="en-US" sz="1500" dirty="0" smtClean="0"/>
              <a:t>with </a:t>
            </a:r>
            <a:r>
              <a:rPr lang="en-US" sz="1500" dirty="0"/>
              <a:t>Austrian </a:t>
            </a:r>
            <a:r>
              <a:rPr lang="en-US" sz="1500" dirty="0" smtClean="0"/>
              <a:t>Standards </a:t>
            </a:r>
            <a:r>
              <a:rPr lang="en-US" sz="1500" dirty="0"/>
              <a:t>Institute (ASI)</a:t>
            </a:r>
          </a:p>
        </p:txBody>
      </p:sp>
      <p:pic>
        <p:nvPicPr>
          <p:cNvPr id="11" name="Picture 4"/>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377262" y="1097280"/>
            <a:ext cx="2494962" cy="1600200"/>
          </a:xfrm>
          <a:prstGeom prst="rect">
            <a:avLst/>
          </a:prstGeom>
          <a:noFill/>
          <a:ln w="12700">
            <a:solidFill>
              <a:srgbClr val="0066A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763343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Questions?</a:t>
            </a:r>
            <a:endParaRPr lang="en-US" dirty="0"/>
          </a:p>
        </p:txBody>
      </p:sp>
      <p:sp>
        <p:nvSpPr>
          <p:cNvPr id="5" name="Slide Number Placeholder 4"/>
          <p:cNvSpPr>
            <a:spLocks noGrp="1"/>
          </p:cNvSpPr>
          <p:nvPr>
            <p:ph type="sldNum" sz="quarter" idx="10"/>
          </p:nvPr>
        </p:nvSpPr>
        <p:spPr/>
        <p:txBody>
          <a:bodyPr/>
          <a:lstStyle/>
          <a:p>
            <a:fld id="{3DD97BEB-BAEF-0344-9D5C-EC73E478698A}" type="slidenum">
              <a:rPr lang="en-US" smtClean="0"/>
              <a:pPr/>
              <a:t>36</a:t>
            </a:fld>
            <a:endParaRPr lang="en-US" dirty="0"/>
          </a:p>
        </p:txBody>
      </p:sp>
    </p:spTree>
    <p:extLst>
      <p:ext uri="{BB962C8B-B14F-4D97-AF65-F5344CB8AC3E}">
        <p14:creationId xmlns:p14="http://schemas.microsoft.com/office/powerpoint/2010/main" val="40650036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 10 leads in downloads </a:t>
            </a:r>
            <a:r>
              <a:rPr lang="en-US" dirty="0"/>
              <a:t>from IEEE </a:t>
            </a:r>
            <a:r>
              <a:rPr lang="en-US" i="1" dirty="0" smtClean="0"/>
              <a:t>Xplore</a:t>
            </a:r>
            <a:endParaRPr lang="en-US" i="1" dirty="0"/>
          </a:p>
        </p:txBody>
      </p:sp>
      <p:sp>
        <p:nvSpPr>
          <p:cNvPr id="4" name="Slide Number Placeholder 3"/>
          <p:cNvSpPr>
            <a:spLocks noGrp="1"/>
          </p:cNvSpPr>
          <p:nvPr>
            <p:ph type="sldNum" sz="quarter" idx="14"/>
          </p:nvPr>
        </p:nvSpPr>
        <p:spPr/>
        <p:txBody>
          <a:bodyPr/>
          <a:lstStyle/>
          <a:p>
            <a:fld id="{E23CF3AA-4661-426C-AE30-56F30CA33E13}" type="slidenum">
              <a:rPr lang="en-US" smtClean="0"/>
              <a:pPr/>
              <a:t>3</a:t>
            </a:fld>
            <a:endParaRPr lang="en-US" sz="1050" dirty="0">
              <a:solidFill>
                <a:schemeClr val="tx1"/>
              </a:solidFill>
            </a:endParaRPr>
          </a:p>
        </p:txBody>
      </p:sp>
      <p:sp>
        <p:nvSpPr>
          <p:cNvPr id="39" name="Text Placeholder 38"/>
          <p:cNvSpPr>
            <a:spLocks noGrp="1"/>
          </p:cNvSpPr>
          <p:nvPr>
            <p:ph type="body" sz="quarter" idx="15"/>
          </p:nvPr>
        </p:nvSpPr>
        <p:spPr/>
        <p:txBody>
          <a:bodyPr/>
          <a:lstStyle/>
          <a:p>
            <a:r>
              <a:rPr lang="en-US" dirty="0"/>
              <a:t>6 of the top 10 countries in the world </a:t>
            </a:r>
          </a:p>
          <a:p>
            <a:endParaRPr lang="en-US" dirty="0"/>
          </a:p>
          <a:p>
            <a:endParaRPr lang="en-US" dirty="0"/>
          </a:p>
        </p:txBody>
      </p:sp>
      <p:sp>
        <p:nvSpPr>
          <p:cNvPr id="5" name="Rounded Rectangle 4"/>
          <p:cNvSpPr/>
          <p:nvPr/>
        </p:nvSpPr>
        <p:spPr>
          <a:xfrm>
            <a:off x="1421608" y="2022872"/>
            <a:ext cx="1888331" cy="485775"/>
          </a:xfrm>
          <a:prstGeom prst="roundRect">
            <a:avLst/>
          </a:prstGeom>
          <a:solidFill>
            <a:srgbClr val="0066A1"/>
          </a:solidFill>
          <a:ln>
            <a:solidFill>
              <a:schemeClr val="tx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base">
              <a:spcBef>
                <a:spcPct val="0"/>
              </a:spcBef>
              <a:spcAft>
                <a:spcPct val="0"/>
              </a:spcAft>
              <a:defRPr/>
            </a:pPr>
            <a:endParaRPr lang="en-US" dirty="0">
              <a:solidFill>
                <a:srgbClr val="FFFFFF"/>
              </a:solidFill>
            </a:endParaRPr>
          </a:p>
        </p:txBody>
      </p:sp>
      <p:sp>
        <p:nvSpPr>
          <p:cNvPr id="6" name="Rectangle 22"/>
          <p:cNvSpPr>
            <a:spLocks noChangeArrowheads="1"/>
          </p:cNvSpPr>
          <p:nvPr/>
        </p:nvSpPr>
        <p:spPr bwMode="auto">
          <a:xfrm>
            <a:off x="1600200" y="2102644"/>
            <a:ext cx="235862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ts val="2000"/>
              </a:spcBef>
              <a:buBlip>
                <a:blip r:embed="rId3"/>
              </a:buBlip>
              <a:defRPr sz="2200">
                <a:solidFill>
                  <a:schemeClr val="bg2"/>
                </a:solidFill>
                <a:latin typeface="Verdana" panose="020B0604030504040204" pitchFamily="34" charset="0"/>
                <a:ea typeface="ＭＳ Ｐゴシック" panose="020B0600070205080204" pitchFamily="34" charset="-128"/>
              </a:defRPr>
            </a:lvl1pPr>
            <a:lvl2pPr marL="742950" indent="-285750">
              <a:spcBef>
                <a:spcPts val="600"/>
              </a:spcBef>
              <a:buSzPct val="100000"/>
              <a:buBlip>
                <a:blip r:embed="rId4"/>
              </a:buBlip>
              <a:defRPr sz="2000">
                <a:solidFill>
                  <a:schemeClr val="bg2"/>
                </a:solidFill>
                <a:latin typeface="Verdana" panose="020B0604030504040204" pitchFamily="34" charset="0"/>
                <a:ea typeface="ＭＳ Ｐゴシック" panose="020B0600070205080204" pitchFamily="34" charset="-128"/>
              </a:defRPr>
            </a:lvl2pPr>
            <a:lvl3pPr marL="11430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3pPr>
            <a:lvl4pPr marL="16002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4pPr>
            <a:lvl5pPr marL="20574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9pPr>
          </a:lstStyle>
          <a:p>
            <a:pPr defTabSz="342900" fontAlgn="base">
              <a:lnSpc>
                <a:spcPct val="90000"/>
              </a:lnSpc>
              <a:spcBef>
                <a:spcPct val="0"/>
              </a:spcBef>
              <a:spcAft>
                <a:spcPct val="0"/>
              </a:spcAft>
              <a:buNone/>
            </a:pPr>
            <a:r>
              <a:rPr lang="en-US" altLang="en-US" sz="1500" dirty="0">
                <a:solidFill>
                  <a:srgbClr val="FFFFFF"/>
                </a:solidFill>
                <a:latin typeface="+mn-lt"/>
              </a:rPr>
              <a:t>#</a:t>
            </a:r>
            <a:r>
              <a:rPr lang="en-US" altLang="en-US" sz="1500" b="1" dirty="0">
                <a:solidFill>
                  <a:srgbClr val="FFFFFF"/>
                </a:solidFill>
                <a:latin typeface="+mn-lt"/>
              </a:rPr>
              <a:t>2 </a:t>
            </a:r>
            <a:r>
              <a:rPr lang="en-US" altLang="en-US" sz="1500" dirty="0">
                <a:solidFill>
                  <a:srgbClr val="FFFFFF"/>
                </a:solidFill>
                <a:latin typeface="+mn-lt"/>
              </a:rPr>
              <a:t>USA</a:t>
            </a:r>
          </a:p>
        </p:txBody>
      </p:sp>
      <p:sp>
        <p:nvSpPr>
          <p:cNvPr id="7" name="Rounded Rectangle 6"/>
          <p:cNvSpPr/>
          <p:nvPr/>
        </p:nvSpPr>
        <p:spPr>
          <a:xfrm>
            <a:off x="1421608" y="2615804"/>
            <a:ext cx="1888331" cy="485775"/>
          </a:xfrm>
          <a:prstGeom prst="roundRect">
            <a:avLst/>
          </a:prstGeom>
          <a:solidFill>
            <a:srgbClr val="0066A1"/>
          </a:solidFill>
          <a:ln>
            <a:solidFill>
              <a:schemeClr val="tx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base">
              <a:spcBef>
                <a:spcPct val="0"/>
              </a:spcBef>
              <a:spcAft>
                <a:spcPct val="0"/>
              </a:spcAft>
              <a:defRPr/>
            </a:pPr>
            <a:endParaRPr lang="en-US" dirty="0">
              <a:solidFill>
                <a:srgbClr val="FFFFFF"/>
              </a:solidFill>
            </a:endParaRPr>
          </a:p>
        </p:txBody>
      </p:sp>
      <p:sp>
        <p:nvSpPr>
          <p:cNvPr id="8" name="Rectangle 22"/>
          <p:cNvSpPr>
            <a:spLocks noChangeArrowheads="1"/>
          </p:cNvSpPr>
          <p:nvPr/>
        </p:nvSpPr>
        <p:spPr bwMode="auto">
          <a:xfrm>
            <a:off x="1600200" y="2695575"/>
            <a:ext cx="179308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ts val="2000"/>
              </a:spcBef>
              <a:buBlip>
                <a:blip r:embed="rId3"/>
              </a:buBlip>
              <a:defRPr sz="2200">
                <a:solidFill>
                  <a:schemeClr val="bg2"/>
                </a:solidFill>
                <a:latin typeface="Verdana" panose="020B0604030504040204" pitchFamily="34" charset="0"/>
                <a:ea typeface="ＭＳ Ｐゴシック" panose="020B0600070205080204" pitchFamily="34" charset="-128"/>
              </a:defRPr>
            </a:lvl1pPr>
            <a:lvl2pPr marL="742950" indent="-285750">
              <a:spcBef>
                <a:spcPts val="600"/>
              </a:spcBef>
              <a:buSzPct val="100000"/>
              <a:buBlip>
                <a:blip r:embed="rId4"/>
              </a:buBlip>
              <a:defRPr sz="2000">
                <a:solidFill>
                  <a:schemeClr val="bg2"/>
                </a:solidFill>
                <a:latin typeface="Verdana" panose="020B0604030504040204" pitchFamily="34" charset="0"/>
                <a:ea typeface="ＭＳ Ｐゴシック" panose="020B0600070205080204" pitchFamily="34" charset="-128"/>
              </a:defRPr>
            </a:lvl2pPr>
            <a:lvl3pPr marL="11430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3pPr>
            <a:lvl4pPr marL="16002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4pPr>
            <a:lvl5pPr marL="20574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9pPr>
          </a:lstStyle>
          <a:p>
            <a:pPr defTabSz="342900" fontAlgn="base">
              <a:lnSpc>
                <a:spcPct val="90000"/>
              </a:lnSpc>
              <a:spcBef>
                <a:spcPct val="0"/>
              </a:spcBef>
              <a:spcAft>
                <a:spcPct val="0"/>
              </a:spcAft>
              <a:buNone/>
            </a:pPr>
            <a:r>
              <a:rPr lang="en-US" altLang="en-US" sz="1500" dirty="0">
                <a:solidFill>
                  <a:srgbClr val="FFFFFF"/>
                </a:solidFill>
                <a:latin typeface="+mn-lt"/>
              </a:rPr>
              <a:t>#</a:t>
            </a:r>
            <a:r>
              <a:rPr lang="en-US" altLang="en-US" sz="1500" b="1" dirty="0">
                <a:solidFill>
                  <a:srgbClr val="FFFFFF"/>
                </a:solidFill>
                <a:latin typeface="+mn-lt"/>
              </a:rPr>
              <a:t>3 </a:t>
            </a:r>
            <a:r>
              <a:rPr lang="en-US" altLang="en-US" sz="1500" dirty="0">
                <a:solidFill>
                  <a:srgbClr val="FFFFFF"/>
                </a:solidFill>
                <a:latin typeface="+mn-lt"/>
              </a:rPr>
              <a:t>India </a:t>
            </a:r>
          </a:p>
        </p:txBody>
      </p:sp>
      <p:sp>
        <p:nvSpPr>
          <p:cNvPr id="9" name="Rounded Rectangle 8"/>
          <p:cNvSpPr/>
          <p:nvPr/>
        </p:nvSpPr>
        <p:spPr>
          <a:xfrm>
            <a:off x="1421608" y="3209925"/>
            <a:ext cx="1888331" cy="485775"/>
          </a:xfrm>
          <a:prstGeom prst="roundRect">
            <a:avLst/>
          </a:prstGeom>
          <a:solidFill>
            <a:srgbClr val="0066A1"/>
          </a:solidFill>
          <a:ln>
            <a:solidFill>
              <a:schemeClr val="tx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base">
              <a:spcBef>
                <a:spcPct val="0"/>
              </a:spcBef>
              <a:spcAft>
                <a:spcPct val="0"/>
              </a:spcAft>
              <a:defRPr/>
            </a:pPr>
            <a:endParaRPr lang="en-US" dirty="0">
              <a:solidFill>
                <a:srgbClr val="FFFFFF"/>
              </a:solidFill>
            </a:endParaRPr>
          </a:p>
        </p:txBody>
      </p:sp>
      <p:sp>
        <p:nvSpPr>
          <p:cNvPr id="10" name="Rectangle 22"/>
          <p:cNvSpPr>
            <a:spLocks noChangeArrowheads="1"/>
          </p:cNvSpPr>
          <p:nvPr/>
        </p:nvSpPr>
        <p:spPr bwMode="auto">
          <a:xfrm>
            <a:off x="1600200" y="3289698"/>
            <a:ext cx="235862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ts val="2000"/>
              </a:spcBef>
              <a:buBlip>
                <a:blip r:embed="rId3"/>
              </a:buBlip>
              <a:defRPr sz="2200">
                <a:solidFill>
                  <a:schemeClr val="bg2"/>
                </a:solidFill>
                <a:latin typeface="Verdana" panose="020B0604030504040204" pitchFamily="34" charset="0"/>
                <a:ea typeface="ＭＳ Ｐゴシック" panose="020B0600070205080204" pitchFamily="34" charset="-128"/>
              </a:defRPr>
            </a:lvl1pPr>
            <a:lvl2pPr marL="742950" indent="-285750">
              <a:spcBef>
                <a:spcPts val="600"/>
              </a:spcBef>
              <a:buSzPct val="100000"/>
              <a:buBlip>
                <a:blip r:embed="rId4"/>
              </a:buBlip>
              <a:defRPr sz="2000">
                <a:solidFill>
                  <a:schemeClr val="bg2"/>
                </a:solidFill>
                <a:latin typeface="Verdana" panose="020B0604030504040204" pitchFamily="34" charset="0"/>
                <a:ea typeface="ＭＳ Ｐゴシック" panose="020B0600070205080204" pitchFamily="34" charset="-128"/>
              </a:defRPr>
            </a:lvl2pPr>
            <a:lvl3pPr marL="11430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3pPr>
            <a:lvl4pPr marL="16002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4pPr>
            <a:lvl5pPr marL="20574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9pPr>
          </a:lstStyle>
          <a:p>
            <a:pPr defTabSz="342900" fontAlgn="base">
              <a:lnSpc>
                <a:spcPct val="90000"/>
              </a:lnSpc>
              <a:spcBef>
                <a:spcPct val="0"/>
              </a:spcBef>
              <a:spcAft>
                <a:spcPct val="0"/>
              </a:spcAft>
              <a:buNone/>
            </a:pPr>
            <a:r>
              <a:rPr lang="en-US" altLang="en-US" sz="1500">
                <a:solidFill>
                  <a:srgbClr val="FFFFFF"/>
                </a:solidFill>
                <a:latin typeface="+mn-lt"/>
              </a:rPr>
              <a:t>#</a:t>
            </a:r>
            <a:r>
              <a:rPr lang="en-US" altLang="en-US" sz="1500" b="1">
                <a:solidFill>
                  <a:srgbClr val="FFFFFF"/>
                </a:solidFill>
                <a:latin typeface="+mn-lt"/>
              </a:rPr>
              <a:t>4 </a:t>
            </a:r>
            <a:r>
              <a:rPr lang="en-US" altLang="en-US" sz="1500">
                <a:solidFill>
                  <a:srgbClr val="FFFFFF"/>
                </a:solidFill>
                <a:latin typeface="+mn-lt"/>
              </a:rPr>
              <a:t>Taiwan </a:t>
            </a:r>
          </a:p>
        </p:txBody>
      </p:sp>
      <p:sp>
        <p:nvSpPr>
          <p:cNvPr id="11" name="Rounded Rectangle 10"/>
          <p:cNvSpPr/>
          <p:nvPr/>
        </p:nvSpPr>
        <p:spPr>
          <a:xfrm>
            <a:off x="1421608" y="3814763"/>
            <a:ext cx="1888331" cy="485775"/>
          </a:xfrm>
          <a:prstGeom prst="roundRect">
            <a:avLst/>
          </a:prstGeom>
          <a:solidFill>
            <a:srgbClr val="0066A1"/>
          </a:solidFill>
          <a:ln>
            <a:solidFill>
              <a:schemeClr val="tx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base">
              <a:spcBef>
                <a:spcPct val="0"/>
              </a:spcBef>
              <a:spcAft>
                <a:spcPct val="0"/>
              </a:spcAft>
              <a:defRPr/>
            </a:pPr>
            <a:endParaRPr lang="en-US" dirty="0">
              <a:solidFill>
                <a:srgbClr val="FFFFFF"/>
              </a:solidFill>
            </a:endParaRPr>
          </a:p>
        </p:txBody>
      </p:sp>
      <p:sp>
        <p:nvSpPr>
          <p:cNvPr id="12" name="Rectangle 22"/>
          <p:cNvSpPr>
            <a:spLocks noChangeArrowheads="1"/>
          </p:cNvSpPr>
          <p:nvPr/>
        </p:nvSpPr>
        <p:spPr bwMode="auto">
          <a:xfrm>
            <a:off x="1600200" y="3894535"/>
            <a:ext cx="18907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ts val="2000"/>
              </a:spcBef>
              <a:buBlip>
                <a:blip r:embed="rId3"/>
              </a:buBlip>
              <a:defRPr sz="2200">
                <a:solidFill>
                  <a:schemeClr val="bg2"/>
                </a:solidFill>
                <a:latin typeface="Verdana" panose="020B0604030504040204" pitchFamily="34" charset="0"/>
                <a:ea typeface="ＭＳ Ｐゴシック" panose="020B0600070205080204" pitchFamily="34" charset="-128"/>
              </a:defRPr>
            </a:lvl1pPr>
            <a:lvl2pPr marL="742950" indent="-285750">
              <a:spcBef>
                <a:spcPts val="600"/>
              </a:spcBef>
              <a:buSzPct val="100000"/>
              <a:buBlip>
                <a:blip r:embed="rId4"/>
              </a:buBlip>
              <a:defRPr sz="2000">
                <a:solidFill>
                  <a:schemeClr val="bg2"/>
                </a:solidFill>
                <a:latin typeface="Verdana" panose="020B0604030504040204" pitchFamily="34" charset="0"/>
                <a:ea typeface="ＭＳ Ｐゴシック" panose="020B0600070205080204" pitchFamily="34" charset="-128"/>
              </a:defRPr>
            </a:lvl2pPr>
            <a:lvl3pPr marL="11430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3pPr>
            <a:lvl4pPr marL="16002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4pPr>
            <a:lvl5pPr marL="20574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9pPr>
          </a:lstStyle>
          <a:p>
            <a:pPr defTabSz="342900" fontAlgn="base">
              <a:lnSpc>
                <a:spcPct val="90000"/>
              </a:lnSpc>
              <a:spcBef>
                <a:spcPct val="0"/>
              </a:spcBef>
              <a:spcAft>
                <a:spcPct val="0"/>
              </a:spcAft>
              <a:buNone/>
            </a:pPr>
            <a:r>
              <a:rPr lang="en-US" altLang="en-US" sz="1500">
                <a:solidFill>
                  <a:srgbClr val="FFFFFF"/>
                </a:solidFill>
                <a:latin typeface="+mn-lt"/>
              </a:rPr>
              <a:t>#</a:t>
            </a:r>
            <a:r>
              <a:rPr lang="en-US" altLang="en-US" sz="1500" b="1">
                <a:solidFill>
                  <a:srgbClr val="FFFFFF"/>
                </a:solidFill>
                <a:latin typeface="+mn-lt"/>
              </a:rPr>
              <a:t>5 </a:t>
            </a:r>
            <a:r>
              <a:rPr lang="en-US" altLang="en-US" sz="1500">
                <a:solidFill>
                  <a:srgbClr val="FFFFFF"/>
                </a:solidFill>
                <a:latin typeface="+mn-lt"/>
              </a:rPr>
              <a:t>Germany</a:t>
            </a:r>
          </a:p>
        </p:txBody>
      </p:sp>
      <p:sp>
        <p:nvSpPr>
          <p:cNvPr id="13" name="Rounded Rectangle 12"/>
          <p:cNvSpPr/>
          <p:nvPr/>
        </p:nvSpPr>
        <p:spPr>
          <a:xfrm>
            <a:off x="1421608" y="1418035"/>
            <a:ext cx="1888331" cy="485775"/>
          </a:xfrm>
          <a:prstGeom prst="roundRect">
            <a:avLst/>
          </a:prstGeom>
          <a:solidFill>
            <a:srgbClr val="0066A1"/>
          </a:solidFill>
          <a:ln>
            <a:solidFill>
              <a:schemeClr val="tx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base">
              <a:spcBef>
                <a:spcPct val="0"/>
              </a:spcBef>
              <a:spcAft>
                <a:spcPct val="0"/>
              </a:spcAft>
              <a:defRPr/>
            </a:pPr>
            <a:r>
              <a:rPr lang="en-US" dirty="0">
                <a:solidFill>
                  <a:srgbClr val="FFFFFF"/>
                </a:solidFill>
              </a:rPr>
              <a:t/>
            </a:r>
            <a:br>
              <a:rPr lang="en-US" dirty="0">
                <a:solidFill>
                  <a:srgbClr val="FFFFFF"/>
                </a:solidFill>
              </a:rPr>
            </a:br>
            <a:endParaRPr lang="en-US" dirty="0">
              <a:solidFill>
                <a:srgbClr val="FFFFFF"/>
              </a:solidFill>
            </a:endParaRPr>
          </a:p>
        </p:txBody>
      </p:sp>
      <p:sp>
        <p:nvSpPr>
          <p:cNvPr id="14" name="Rectangle 22"/>
          <p:cNvSpPr>
            <a:spLocks noChangeArrowheads="1"/>
          </p:cNvSpPr>
          <p:nvPr/>
        </p:nvSpPr>
        <p:spPr bwMode="auto">
          <a:xfrm>
            <a:off x="1600200" y="1509534"/>
            <a:ext cx="141208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ts val="2000"/>
              </a:spcBef>
              <a:buBlip>
                <a:blip r:embed="rId3"/>
              </a:buBlip>
              <a:defRPr sz="2200">
                <a:solidFill>
                  <a:schemeClr val="bg2"/>
                </a:solidFill>
                <a:latin typeface="Verdana" panose="020B0604030504040204" pitchFamily="34" charset="0"/>
                <a:ea typeface="ＭＳ Ｐゴシック" panose="020B0600070205080204" pitchFamily="34" charset="-128"/>
              </a:defRPr>
            </a:lvl1pPr>
            <a:lvl2pPr marL="742950" indent="-285750">
              <a:spcBef>
                <a:spcPts val="600"/>
              </a:spcBef>
              <a:buSzPct val="100000"/>
              <a:buBlip>
                <a:blip r:embed="rId4"/>
              </a:buBlip>
              <a:defRPr sz="2000">
                <a:solidFill>
                  <a:schemeClr val="bg2"/>
                </a:solidFill>
                <a:latin typeface="Verdana" panose="020B0604030504040204" pitchFamily="34" charset="0"/>
                <a:ea typeface="ＭＳ Ｐゴシック" panose="020B0600070205080204" pitchFamily="34" charset="-128"/>
              </a:defRPr>
            </a:lvl2pPr>
            <a:lvl3pPr marL="11430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3pPr>
            <a:lvl4pPr marL="16002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4pPr>
            <a:lvl5pPr marL="20574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9pPr>
          </a:lstStyle>
          <a:p>
            <a:pPr defTabSz="342900" fontAlgn="base">
              <a:lnSpc>
                <a:spcPct val="90000"/>
              </a:lnSpc>
              <a:spcBef>
                <a:spcPct val="0"/>
              </a:spcBef>
              <a:spcAft>
                <a:spcPct val="0"/>
              </a:spcAft>
              <a:buNone/>
            </a:pPr>
            <a:r>
              <a:rPr lang="en-US" altLang="en-US" sz="1500" dirty="0">
                <a:solidFill>
                  <a:srgbClr val="FFFFFF"/>
                </a:solidFill>
                <a:latin typeface="+mn-lt"/>
              </a:rPr>
              <a:t>#</a:t>
            </a:r>
            <a:r>
              <a:rPr lang="en-US" altLang="en-US" sz="1500" b="1" dirty="0">
                <a:solidFill>
                  <a:srgbClr val="FFFFFF"/>
                </a:solidFill>
                <a:latin typeface="+mn-lt"/>
              </a:rPr>
              <a:t>1 </a:t>
            </a:r>
            <a:r>
              <a:rPr lang="en-US" altLang="en-US" sz="1500" dirty="0">
                <a:solidFill>
                  <a:srgbClr val="FFFFFF"/>
                </a:solidFill>
                <a:latin typeface="+mn-lt"/>
              </a:rPr>
              <a:t>China</a:t>
            </a:r>
          </a:p>
        </p:txBody>
      </p:sp>
      <p:pic>
        <p:nvPicPr>
          <p:cNvPr id="1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86139" y="2001442"/>
            <a:ext cx="770335"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3382566" y="2632670"/>
            <a:ext cx="7762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02806" y="3217069"/>
            <a:ext cx="753666" cy="510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402806" y="1404939"/>
            <a:ext cx="753666" cy="50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3396855" y="3833812"/>
            <a:ext cx="754856"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19"/>
          <p:cNvSpPr/>
          <p:nvPr/>
        </p:nvSpPr>
        <p:spPr>
          <a:xfrm>
            <a:off x="4510089" y="2021681"/>
            <a:ext cx="1888331" cy="485775"/>
          </a:xfrm>
          <a:prstGeom prst="roundRect">
            <a:avLst/>
          </a:prstGeom>
          <a:solidFill>
            <a:srgbClr val="0066A1"/>
          </a:solidFill>
          <a:ln>
            <a:solidFill>
              <a:schemeClr val="tx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base">
              <a:spcBef>
                <a:spcPct val="0"/>
              </a:spcBef>
              <a:spcAft>
                <a:spcPct val="0"/>
              </a:spcAft>
              <a:defRPr/>
            </a:pPr>
            <a:endParaRPr lang="en-US" dirty="0">
              <a:solidFill>
                <a:srgbClr val="FFFFFF"/>
              </a:solidFill>
            </a:endParaRPr>
          </a:p>
        </p:txBody>
      </p:sp>
      <p:sp>
        <p:nvSpPr>
          <p:cNvPr id="21" name="Rectangle 22"/>
          <p:cNvSpPr>
            <a:spLocks noChangeArrowheads="1"/>
          </p:cNvSpPr>
          <p:nvPr/>
        </p:nvSpPr>
        <p:spPr bwMode="auto">
          <a:xfrm>
            <a:off x="4598942" y="2130028"/>
            <a:ext cx="236153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spcBef>
                <a:spcPts val="2000"/>
              </a:spcBef>
              <a:buBlip>
                <a:blip r:embed="rId3"/>
              </a:buBlip>
              <a:defRPr sz="2200">
                <a:solidFill>
                  <a:schemeClr val="bg2"/>
                </a:solidFill>
                <a:latin typeface="Verdana" panose="020B0604030504040204" pitchFamily="34" charset="0"/>
                <a:ea typeface="ＭＳ Ｐゴシック" panose="020B0600070205080204" pitchFamily="34" charset="-128"/>
              </a:defRPr>
            </a:lvl1pPr>
            <a:lvl2pPr marL="742950" indent="-285750">
              <a:spcBef>
                <a:spcPts val="600"/>
              </a:spcBef>
              <a:buSzPct val="100000"/>
              <a:buBlip>
                <a:blip r:embed="rId4"/>
              </a:buBlip>
              <a:defRPr sz="2000">
                <a:solidFill>
                  <a:schemeClr val="bg2"/>
                </a:solidFill>
                <a:latin typeface="Verdana" panose="020B0604030504040204" pitchFamily="34" charset="0"/>
                <a:ea typeface="ＭＳ Ｐゴシック" panose="020B0600070205080204" pitchFamily="34" charset="-128"/>
              </a:defRPr>
            </a:lvl2pPr>
            <a:lvl3pPr marL="11430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3pPr>
            <a:lvl4pPr marL="16002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4pPr>
            <a:lvl5pPr marL="20574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9pPr>
          </a:lstStyle>
          <a:p>
            <a:pPr defTabSz="342900" fontAlgn="base">
              <a:lnSpc>
                <a:spcPct val="90000"/>
              </a:lnSpc>
              <a:spcBef>
                <a:spcPct val="0"/>
              </a:spcBef>
              <a:spcAft>
                <a:spcPct val="0"/>
              </a:spcAft>
              <a:buNone/>
            </a:pPr>
            <a:r>
              <a:rPr lang="en-US" altLang="en-US" sz="1500" dirty="0">
                <a:solidFill>
                  <a:srgbClr val="FFFFFF"/>
                </a:solidFill>
                <a:latin typeface="+mn-lt"/>
              </a:rPr>
              <a:t>#</a:t>
            </a:r>
            <a:r>
              <a:rPr lang="en-US" altLang="en-US" sz="1500" b="1" dirty="0">
                <a:solidFill>
                  <a:srgbClr val="FFFFFF"/>
                </a:solidFill>
                <a:latin typeface="+mn-lt"/>
              </a:rPr>
              <a:t>7 </a:t>
            </a:r>
            <a:r>
              <a:rPr lang="en-US" altLang="en-US" sz="1500" dirty="0">
                <a:solidFill>
                  <a:srgbClr val="FFFFFF"/>
                </a:solidFill>
                <a:latin typeface="+mn-lt"/>
              </a:rPr>
              <a:t>United Kingdom</a:t>
            </a:r>
          </a:p>
        </p:txBody>
      </p:sp>
      <p:sp>
        <p:nvSpPr>
          <p:cNvPr id="22" name="Rounded Rectangle 21"/>
          <p:cNvSpPr/>
          <p:nvPr/>
        </p:nvSpPr>
        <p:spPr>
          <a:xfrm>
            <a:off x="4510089" y="2614613"/>
            <a:ext cx="1888331" cy="485775"/>
          </a:xfrm>
          <a:prstGeom prst="roundRect">
            <a:avLst/>
          </a:prstGeom>
          <a:solidFill>
            <a:srgbClr val="0066A1"/>
          </a:solidFill>
          <a:ln>
            <a:solidFill>
              <a:schemeClr val="tx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base">
              <a:spcBef>
                <a:spcPct val="0"/>
              </a:spcBef>
              <a:spcAft>
                <a:spcPct val="0"/>
              </a:spcAft>
              <a:defRPr/>
            </a:pPr>
            <a:endParaRPr lang="en-US" dirty="0">
              <a:solidFill>
                <a:srgbClr val="FFFFFF"/>
              </a:solidFill>
            </a:endParaRPr>
          </a:p>
        </p:txBody>
      </p:sp>
      <p:sp>
        <p:nvSpPr>
          <p:cNvPr id="23" name="Rectangle 22"/>
          <p:cNvSpPr>
            <a:spLocks noChangeArrowheads="1"/>
          </p:cNvSpPr>
          <p:nvPr/>
        </p:nvSpPr>
        <p:spPr bwMode="auto">
          <a:xfrm>
            <a:off x="4599432" y="2694385"/>
            <a:ext cx="155495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ts val="2000"/>
              </a:spcBef>
              <a:buBlip>
                <a:blip r:embed="rId3"/>
              </a:buBlip>
              <a:defRPr sz="2200">
                <a:solidFill>
                  <a:schemeClr val="bg2"/>
                </a:solidFill>
                <a:latin typeface="Verdana" panose="020B0604030504040204" pitchFamily="34" charset="0"/>
                <a:ea typeface="ＭＳ Ｐゴシック" panose="020B0600070205080204" pitchFamily="34" charset="-128"/>
              </a:defRPr>
            </a:lvl1pPr>
            <a:lvl2pPr marL="742950" indent="-285750">
              <a:spcBef>
                <a:spcPts val="600"/>
              </a:spcBef>
              <a:buSzPct val="100000"/>
              <a:buBlip>
                <a:blip r:embed="rId4"/>
              </a:buBlip>
              <a:defRPr sz="2000">
                <a:solidFill>
                  <a:schemeClr val="bg2"/>
                </a:solidFill>
                <a:latin typeface="Verdana" panose="020B0604030504040204" pitchFamily="34" charset="0"/>
                <a:ea typeface="ＭＳ Ｐゴシック" panose="020B0600070205080204" pitchFamily="34" charset="-128"/>
              </a:defRPr>
            </a:lvl2pPr>
            <a:lvl3pPr marL="11430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3pPr>
            <a:lvl4pPr marL="16002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4pPr>
            <a:lvl5pPr marL="20574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9pPr>
          </a:lstStyle>
          <a:p>
            <a:pPr defTabSz="342900" fontAlgn="base">
              <a:lnSpc>
                <a:spcPct val="90000"/>
              </a:lnSpc>
              <a:spcBef>
                <a:spcPct val="0"/>
              </a:spcBef>
              <a:spcAft>
                <a:spcPct val="0"/>
              </a:spcAft>
              <a:buNone/>
            </a:pPr>
            <a:r>
              <a:rPr lang="en-US" altLang="en-US" sz="1500" dirty="0">
                <a:solidFill>
                  <a:srgbClr val="FFFFFF"/>
                </a:solidFill>
                <a:latin typeface="+mn-lt"/>
              </a:rPr>
              <a:t>#</a:t>
            </a:r>
            <a:r>
              <a:rPr lang="en-US" altLang="en-US" sz="1500" b="1" dirty="0">
                <a:solidFill>
                  <a:srgbClr val="FFFFFF"/>
                </a:solidFill>
                <a:latin typeface="+mn-lt"/>
              </a:rPr>
              <a:t>8 </a:t>
            </a:r>
            <a:r>
              <a:rPr lang="en-US" altLang="en-US" sz="1500" dirty="0">
                <a:solidFill>
                  <a:srgbClr val="FFFFFF"/>
                </a:solidFill>
                <a:latin typeface="+mn-lt"/>
              </a:rPr>
              <a:t>Japan </a:t>
            </a:r>
          </a:p>
        </p:txBody>
      </p:sp>
      <p:sp>
        <p:nvSpPr>
          <p:cNvPr id="24" name="Rounded Rectangle 23"/>
          <p:cNvSpPr/>
          <p:nvPr/>
        </p:nvSpPr>
        <p:spPr>
          <a:xfrm>
            <a:off x="4510089" y="3208735"/>
            <a:ext cx="1888331" cy="485775"/>
          </a:xfrm>
          <a:prstGeom prst="roundRect">
            <a:avLst/>
          </a:prstGeom>
          <a:solidFill>
            <a:srgbClr val="0066A1"/>
          </a:solidFill>
          <a:ln>
            <a:solidFill>
              <a:schemeClr val="tx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base">
              <a:spcBef>
                <a:spcPct val="0"/>
              </a:spcBef>
              <a:spcAft>
                <a:spcPct val="0"/>
              </a:spcAft>
              <a:defRPr/>
            </a:pPr>
            <a:endParaRPr lang="en-US" dirty="0">
              <a:solidFill>
                <a:srgbClr val="FFFFFF"/>
              </a:solidFill>
            </a:endParaRPr>
          </a:p>
        </p:txBody>
      </p:sp>
      <p:sp>
        <p:nvSpPr>
          <p:cNvPr id="25" name="Rectangle 22"/>
          <p:cNvSpPr>
            <a:spLocks noChangeArrowheads="1"/>
          </p:cNvSpPr>
          <p:nvPr/>
        </p:nvSpPr>
        <p:spPr bwMode="auto">
          <a:xfrm>
            <a:off x="4599432" y="3288506"/>
            <a:ext cx="235862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ts val="2000"/>
              </a:spcBef>
              <a:buBlip>
                <a:blip r:embed="rId3"/>
              </a:buBlip>
              <a:defRPr sz="2200">
                <a:solidFill>
                  <a:schemeClr val="bg2"/>
                </a:solidFill>
                <a:latin typeface="Verdana" panose="020B0604030504040204" pitchFamily="34" charset="0"/>
                <a:ea typeface="ＭＳ Ｐゴシック" panose="020B0600070205080204" pitchFamily="34" charset="-128"/>
              </a:defRPr>
            </a:lvl1pPr>
            <a:lvl2pPr marL="742950" indent="-285750">
              <a:spcBef>
                <a:spcPts val="600"/>
              </a:spcBef>
              <a:buSzPct val="100000"/>
              <a:buBlip>
                <a:blip r:embed="rId4"/>
              </a:buBlip>
              <a:defRPr sz="2000">
                <a:solidFill>
                  <a:schemeClr val="bg2"/>
                </a:solidFill>
                <a:latin typeface="Verdana" panose="020B0604030504040204" pitchFamily="34" charset="0"/>
                <a:ea typeface="ＭＳ Ｐゴシック" panose="020B0600070205080204" pitchFamily="34" charset="-128"/>
              </a:defRPr>
            </a:lvl2pPr>
            <a:lvl3pPr marL="11430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3pPr>
            <a:lvl4pPr marL="16002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4pPr>
            <a:lvl5pPr marL="20574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9pPr>
          </a:lstStyle>
          <a:p>
            <a:pPr defTabSz="342900" fontAlgn="base">
              <a:lnSpc>
                <a:spcPct val="90000"/>
              </a:lnSpc>
              <a:spcBef>
                <a:spcPct val="0"/>
              </a:spcBef>
              <a:spcAft>
                <a:spcPct val="0"/>
              </a:spcAft>
              <a:buNone/>
            </a:pPr>
            <a:r>
              <a:rPr lang="en-US" altLang="en-US" sz="1500" dirty="0">
                <a:solidFill>
                  <a:srgbClr val="FFFFFF"/>
                </a:solidFill>
                <a:latin typeface="+mn-lt"/>
              </a:rPr>
              <a:t>#</a:t>
            </a:r>
            <a:r>
              <a:rPr lang="en-US" altLang="en-US" sz="1500" b="1" dirty="0">
                <a:solidFill>
                  <a:srgbClr val="FFFFFF"/>
                </a:solidFill>
                <a:latin typeface="+mn-lt"/>
              </a:rPr>
              <a:t>9 </a:t>
            </a:r>
            <a:r>
              <a:rPr lang="en-US" altLang="en-US" sz="1500" dirty="0">
                <a:solidFill>
                  <a:srgbClr val="FFFFFF"/>
                </a:solidFill>
                <a:latin typeface="+mn-lt"/>
              </a:rPr>
              <a:t>Canada</a:t>
            </a:r>
          </a:p>
        </p:txBody>
      </p:sp>
      <p:sp>
        <p:nvSpPr>
          <p:cNvPr id="26" name="Rounded Rectangle 25"/>
          <p:cNvSpPr/>
          <p:nvPr/>
        </p:nvSpPr>
        <p:spPr>
          <a:xfrm>
            <a:off x="4510089" y="3813572"/>
            <a:ext cx="1888331" cy="485775"/>
          </a:xfrm>
          <a:prstGeom prst="roundRect">
            <a:avLst/>
          </a:prstGeom>
          <a:solidFill>
            <a:srgbClr val="0066A1"/>
          </a:solidFill>
          <a:ln>
            <a:solidFill>
              <a:schemeClr val="tx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base">
              <a:spcBef>
                <a:spcPct val="0"/>
              </a:spcBef>
              <a:spcAft>
                <a:spcPct val="0"/>
              </a:spcAft>
              <a:defRPr/>
            </a:pPr>
            <a:endParaRPr lang="en-US" dirty="0">
              <a:solidFill>
                <a:srgbClr val="FFFFFF"/>
              </a:solidFill>
            </a:endParaRPr>
          </a:p>
        </p:txBody>
      </p:sp>
      <p:sp>
        <p:nvSpPr>
          <p:cNvPr id="27" name="Rectangle 22"/>
          <p:cNvSpPr>
            <a:spLocks noChangeArrowheads="1"/>
          </p:cNvSpPr>
          <p:nvPr/>
        </p:nvSpPr>
        <p:spPr bwMode="auto">
          <a:xfrm>
            <a:off x="4599432" y="3893344"/>
            <a:ext cx="189190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ts val="2000"/>
              </a:spcBef>
              <a:buBlip>
                <a:blip r:embed="rId3"/>
              </a:buBlip>
              <a:defRPr sz="2200">
                <a:solidFill>
                  <a:schemeClr val="bg2"/>
                </a:solidFill>
                <a:latin typeface="Verdana" panose="020B0604030504040204" pitchFamily="34" charset="0"/>
                <a:ea typeface="ＭＳ Ｐゴシック" panose="020B0600070205080204" pitchFamily="34" charset="-128"/>
              </a:defRPr>
            </a:lvl1pPr>
            <a:lvl2pPr marL="742950" indent="-285750">
              <a:spcBef>
                <a:spcPts val="600"/>
              </a:spcBef>
              <a:buSzPct val="100000"/>
              <a:buBlip>
                <a:blip r:embed="rId4"/>
              </a:buBlip>
              <a:defRPr sz="2000">
                <a:solidFill>
                  <a:schemeClr val="bg2"/>
                </a:solidFill>
                <a:latin typeface="Verdana" panose="020B0604030504040204" pitchFamily="34" charset="0"/>
                <a:ea typeface="ＭＳ Ｐゴシック" panose="020B0600070205080204" pitchFamily="34" charset="-128"/>
              </a:defRPr>
            </a:lvl2pPr>
            <a:lvl3pPr marL="11430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3pPr>
            <a:lvl4pPr marL="16002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4pPr>
            <a:lvl5pPr marL="20574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9pPr>
          </a:lstStyle>
          <a:p>
            <a:pPr defTabSz="342900" fontAlgn="base">
              <a:lnSpc>
                <a:spcPct val="90000"/>
              </a:lnSpc>
              <a:spcBef>
                <a:spcPct val="0"/>
              </a:spcBef>
              <a:spcAft>
                <a:spcPct val="0"/>
              </a:spcAft>
              <a:buNone/>
            </a:pPr>
            <a:r>
              <a:rPr lang="en-US" altLang="en-US" sz="1500" dirty="0">
                <a:solidFill>
                  <a:srgbClr val="FFFFFF"/>
                </a:solidFill>
                <a:latin typeface="+mn-lt"/>
              </a:rPr>
              <a:t>#</a:t>
            </a:r>
            <a:r>
              <a:rPr lang="en-US" altLang="en-US" sz="1500" b="1" dirty="0">
                <a:solidFill>
                  <a:srgbClr val="FFFFFF"/>
                </a:solidFill>
                <a:latin typeface="+mn-lt"/>
              </a:rPr>
              <a:t>10 </a:t>
            </a:r>
            <a:r>
              <a:rPr lang="en-US" altLang="en-US" sz="1500" dirty="0">
                <a:solidFill>
                  <a:srgbClr val="FFFFFF"/>
                </a:solidFill>
                <a:latin typeface="+mn-lt"/>
              </a:rPr>
              <a:t>Australia</a:t>
            </a:r>
          </a:p>
        </p:txBody>
      </p:sp>
      <p:sp>
        <p:nvSpPr>
          <p:cNvPr id="28" name="Rounded Rectangle 27"/>
          <p:cNvSpPr/>
          <p:nvPr/>
        </p:nvSpPr>
        <p:spPr>
          <a:xfrm>
            <a:off x="4510089" y="1400176"/>
            <a:ext cx="1888331" cy="502444"/>
          </a:xfrm>
          <a:prstGeom prst="roundRect">
            <a:avLst/>
          </a:prstGeom>
          <a:solidFill>
            <a:srgbClr val="0066A1"/>
          </a:solidFill>
          <a:ln>
            <a:solidFill>
              <a:schemeClr val="tx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base">
              <a:spcBef>
                <a:spcPct val="0"/>
              </a:spcBef>
              <a:spcAft>
                <a:spcPct val="0"/>
              </a:spcAft>
              <a:defRPr/>
            </a:pPr>
            <a:r>
              <a:rPr lang="en-US" sz="1500" dirty="0">
                <a:solidFill>
                  <a:srgbClr val="FFFFFF"/>
                </a:solidFill>
              </a:rPr>
              <a:t/>
            </a:r>
            <a:br>
              <a:rPr lang="en-US" sz="1500" dirty="0">
                <a:solidFill>
                  <a:srgbClr val="FFFFFF"/>
                </a:solidFill>
              </a:rPr>
            </a:br>
            <a:endParaRPr lang="en-US" sz="1500" dirty="0">
              <a:solidFill>
                <a:srgbClr val="FFFFFF"/>
              </a:solidFill>
            </a:endParaRPr>
          </a:p>
        </p:txBody>
      </p:sp>
      <p:sp>
        <p:nvSpPr>
          <p:cNvPr id="29" name="Rectangle 22"/>
          <p:cNvSpPr>
            <a:spLocks noChangeArrowheads="1"/>
          </p:cNvSpPr>
          <p:nvPr/>
        </p:nvSpPr>
        <p:spPr bwMode="auto">
          <a:xfrm>
            <a:off x="4599432" y="1507331"/>
            <a:ext cx="195738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ts val="2000"/>
              </a:spcBef>
              <a:buBlip>
                <a:blip r:embed="rId3"/>
              </a:buBlip>
              <a:defRPr sz="2200">
                <a:solidFill>
                  <a:schemeClr val="bg2"/>
                </a:solidFill>
                <a:latin typeface="Verdana" panose="020B0604030504040204" pitchFamily="34" charset="0"/>
                <a:ea typeface="ＭＳ Ｐゴシック" panose="020B0600070205080204" pitchFamily="34" charset="-128"/>
              </a:defRPr>
            </a:lvl1pPr>
            <a:lvl2pPr marL="742950" indent="-285750">
              <a:spcBef>
                <a:spcPts val="600"/>
              </a:spcBef>
              <a:buSzPct val="100000"/>
              <a:buBlip>
                <a:blip r:embed="rId4"/>
              </a:buBlip>
              <a:defRPr sz="2000">
                <a:solidFill>
                  <a:schemeClr val="bg2"/>
                </a:solidFill>
                <a:latin typeface="Verdana" panose="020B0604030504040204" pitchFamily="34" charset="0"/>
                <a:ea typeface="ＭＳ Ｐゴシック" panose="020B0600070205080204" pitchFamily="34" charset="-128"/>
              </a:defRPr>
            </a:lvl2pPr>
            <a:lvl3pPr marL="11430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3pPr>
            <a:lvl4pPr marL="16002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4pPr>
            <a:lvl5pPr marL="20574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9pPr>
          </a:lstStyle>
          <a:p>
            <a:pPr defTabSz="342900" fontAlgn="base">
              <a:lnSpc>
                <a:spcPct val="90000"/>
              </a:lnSpc>
              <a:spcBef>
                <a:spcPct val="0"/>
              </a:spcBef>
              <a:spcAft>
                <a:spcPct val="0"/>
              </a:spcAft>
              <a:buNone/>
            </a:pPr>
            <a:r>
              <a:rPr lang="en-US" altLang="en-US" sz="1500" dirty="0">
                <a:solidFill>
                  <a:srgbClr val="FFFFFF"/>
                </a:solidFill>
                <a:latin typeface="+mn-lt"/>
              </a:rPr>
              <a:t>#</a:t>
            </a:r>
            <a:r>
              <a:rPr lang="en-US" altLang="en-US" sz="1500" b="1" dirty="0">
                <a:solidFill>
                  <a:srgbClr val="FFFFFF"/>
                </a:solidFill>
                <a:latin typeface="+mn-lt"/>
              </a:rPr>
              <a:t>6 </a:t>
            </a:r>
            <a:r>
              <a:rPr lang="en-US" altLang="en-US" sz="1500" dirty="0">
                <a:solidFill>
                  <a:srgbClr val="FFFFFF"/>
                </a:solidFill>
                <a:latin typeface="+mn-lt"/>
              </a:rPr>
              <a:t>South</a:t>
            </a:r>
            <a:r>
              <a:rPr lang="en-US" altLang="en-US" sz="1500" b="1" dirty="0">
                <a:solidFill>
                  <a:srgbClr val="FFFFFF"/>
                </a:solidFill>
                <a:latin typeface="+mn-lt"/>
              </a:rPr>
              <a:t> </a:t>
            </a:r>
            <a:r>
              <a:rPr lang="en-US" altLang="en-US" sz="1500" dirty="0">
                <a:solidFill>
                  <a:srgbClr val="FFFFFF"/>
                </a:solidFill>
                <a:latin typeface="+mn-lt"/>
              </a:rPr>
              <a:t>Korea</a:t>
            </a:r>
          </a:p>
        </p:txBody>
      </p:sp>
      <p:pic>
        <p:nvPicPr>
          <p:cNvPr id="30" name="Picture 2" descr="Image result for picture of south Korea fla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493670" y="1427560"/>
            <a:ext cx="754856" cy="50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 descr="Image result for british flag images free"/>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512719" y="2049067"/>
            <a:ext cx="742950" cy="48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4" descr="Image result for japan flag images"/>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493669" y="2659858"/>
            <a:ext cx="762000" cy="50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6" descr="Image result for Canada flag images"/>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504385" y="3289697"/>
            <a:ext cx="808434"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8" descr="Image result for Australia flag images"/>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521054" y="3875485"/>
            <a:ext cx="817959"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17"/>
          <p:cNvSpPr txBox="1">
            <a:spLocks noChangeArrowheads="1"/>
          </p:cNvSpPr>
          <p:nvPr/>
        </p:nvSpPr>
        <p:spPr bwMode="auto">
          <a:xfrm>
            <a:off x="1488281" y="4423173"/>
            <a:ext cx="2686050" cy="19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Blip>
                <a:blip r:embed="rId3"/>
              </a:buBlip>
              <a:defRPr sz="2200">
                <a:solidFill>
                  <a:schemeClr val="bg2"/>
                </a:solidFill>
                <a:latin typeface="Verdana" panose="020B0604030504040204" pitchFamily="34" charset="0"/>
                <a:ea typeface="ＭＳ Ｐゴシック" panose="020B0600070205080204" pitchFamily="34" charset="-128"/>
              </a:defRPr>
            </a:lvl1pPr>
            <a:lvl2pPr marL="742950" indent="-285750">
              <a:spcBef>
                <a:spcPts val="600"/>
              </a:spcBef>
              <a:buSzPct val="100000"/>
              <a:buBlip>
                <a:blip r:embed="rId4"/>
              </a:buBlip>
              <a:defRPr sz="2000">
                <a:solidFill>
                  <a:schemeClr val="bg2"/>
                </a:solidFill>
                <a:latin typeface="Verdana" panose="020B0604030504040204" pitchFamily="34" charset="0"/>
                <a:ea typeface="ＭＳ Ｐゴシック" panose="020B0600070205080204" pitchFamily="34" charset="-128"/>
              </a:defRPr>
            </a:lvl2pPr>
            <a:lvl3pPr marL="11430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3pPr>
            <a:lvl4pPr marL="16002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4pPr>
            <a:lvl5pPr marL="2057400" indent="-228600">
              <a:spcBef>
                <a:spcPts val="600"/>
              </a:spcBef>
              <a:buSzPct val="100000"/>
              <a:buBlip>
                <a:blip r:embed="rId4"/>
              </a:buBlip>
              <a:defRPr>
                <a:solidFill>
                  <a:schemeClr val="bg2"/>
                </a:solidFill>
                <a:latin typeface="Verdana" panose="020B060403050404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anose="020B0604030504040204" pitchFamily="34" charset="0"/>
                <a:ea typeface="ＭＳ Ｐゴシック" panose="020B0600070205080204" pitchFamily="34" charset="-128"/>
              </a:defRPr>
            </a:lvl9pPr>
          </a:lstStyle>
          <a:p>
            <a:pPr defTabSz="342900" eaLnBrk="0" fontAlgn="base" hangingPunct="0">
              <a:lnSpc>
                <a:spcPct val="80000"/>
              </a:lnSpc>
              <a:spcBef>
                <a:spcPct val="50000"/>
              </a:spcBef>
              <a:spcAft>
                <a:spcPct val="0"/>
              </a:spcAft>
              <a:buClr>
                <a:srgbClr val="808080"/>
              </a:buClr>
              <a:buSzPct val="80000"/>
              <a:buNone/>
            </a:pPr>
            <a:r>
              <a:rPr lang="en-US" altLang="en-US" sz="800" dirty="0">
                <a:solidFill>
                  <a:schemeClr val="tx1"/>
                </a:solidFill>
                <a:latin typeface="+mn-lt"/>
              </a:rPr>
              <a:t>Data as of August 2016</a:t>
            </a:r>
          </a:p>
        </p:txBody>
      </p:sp>
    </p:spTree>
    <p:extLst>
      <p:ext uri="{BB962C8B-B14F-4D97-AF65-F5344CB8AC3E}">
        <p14:creationId xmlns:p14="http://schemas.microsoft.com/office/powerpoint/2010/main" val="3099291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20624"/>
            <a:ext cx="5915025" cy="415002"/>
          </a:xfrm>
        </p:spPr>
        <p:txBody>
          <a:bodyPr>
            <a:noAutofit/>
          </a:bodyPr>
          <a:lstStyle/>
          <a:p>
            <a:r>
              <a:rPr lang="en-US" dirty="0" smtClean="0"/>
              <a:t>Japan – By Market Type (US$10.6M)</a:t>
            </a:r>
            <a:endParaRPr lang="en-US" dirty="0"/>
          </a:p>
        </p:txBody>
      </p:sp>
      <p:sp>
        <p:nvSpPr>
          <p:cNvPr id="4" name="Text Placeholder 3"/>
          <p:cNvSpPr>
            <a:spLocks noGrp="1"/>
          </p:cNvSpPr>
          <p:nvPr>
            <p:ph type="body" sz="quarter" idx="14"/>
          </p:nvPr>
        </p:nvSpPr>
        <p:spPr>
          <a:xfrm>
            <a:off x="4068134" y="866729"/>
            <a:ext cx="5075865" cy="3729781"/>
          </a:xfrm>
        </p:spPr>
        <p:txBody>
          <a:bodyPr>
            <a:noAutofit/>
          </a:bodyPr>
          <a:lstStyle/>
          <a:p>
            <a:pPr>
              <a:lnSpc>
                <a:spcPct val="100000"/>
              </a:lnSpc>
              <a:spcBef>
                <a:spcPts val="0"/>
              </a:spcBef>
            </a:pPr>
            <a:r>
              <a:rPr lang="en-US" sz="1700" dirty="0"/>
              <a:t>Academic 56%</a:t>
            </a:r>
          </a:p>
          <a:p>
            <a:pPr lvl="1">
              <a:lnSpc>
                <a:spcPct val="100000"/>
              </a:lnSpc>
              <a:spcBef>
                <a:spcPts val="0"/>
              </a:spcBef>
            </a:pPr>
            <a:r>
              <a:rPr lang="en-US" sz="1700" dirty="0"/>
              <a:t>Japan Alliance of University Library Consortia for </a:t>
            </a:r>
            <a:r>
              <a:rPr lang="en-US" sz="1700" dirty="0" smtClean="0"/>
              <a:t>E-Resources (JUSTICE) $16.7M</a:t>
            </a:r>
            <a:endParaRPr lang="en-US" sz="1700" dirty="0"/>
          </a:p>
          <a:p>
            <a:pPr lvl="1">
              <a:lnSpc>
                <a:spcPct val="100000"/>
              </a:lnSpc>
              <a:spcBef>
                <a:spcPts val="0"/>
              </a:spcBef>
            </a:pPr>
            <a:r>
              <a:rPr lang="en-US" sz="1700" dirty="0"/>
              <a:t>81 members</a:t>
            </a:r>
          </a:p>
          <a:p>
            <a:pPr>
              <a:lnSpc>
                <a:spcPct val="100000"/>
              </a:lnSpc>
              <a:spcBef>
                <a:spcPts val="0"/>
              </a:spcBef>
            </a:pPr>
            <a:r>
              <a:rPr lang="en-US" sz="1700" dirty="0" smtClean="0"/>
              <a:t>Government </a:t>
            </a:r>
            <a:r>
              <a:rPr lang="en-US" sz="1700" dirty="0"/>
              <a:t>11%</a:t>
            </a:r>
          </a:p>
          <a:p>
            <a:pPr lvl="1">
              <a:lnSpc>
                <a:spcPct val="100000"/>
              </a:lnSpc>
              <a:spcBef>
                <a:spcPts val="0"/>
              </a:spcBef>
            </a:pPr>
            <a:r>
              <a:rPr lang="en-US" sz="1700" dirty="0"/>
              <a:t>National Institute of Information and Communications </a:t>
            </a:r>
            <a:r>
              <a:rPr lang="en-US" sz="1700" dirty="0" smtClean="0"/>
              <a:t>Technology $323M</a:t>
            </a:r>
            <a:endParaRPr lang="en-US" sz="1700" dirty="0"/>
          </a:p>
          <a:p>
            <a:pPr lvl="1">
              <a:lnSpc>
                <a:spcPct val="100000"/>
              </a:lnSpc>
              <a:spcBef>
                <a:spcPts val="0"/>
              </a:spcBef>
            </a:pPr>
            <a:r>
              <a:rPr lang="en-US" sz="1700" dirty="0"/>
              <a:t>Japan Patent Office </a:t>
            </a:r>
            <a:r>
              <a:rPr lang="en-US" sz="1700" dirty="0" smtClean="0"/>
              <a:t>$231K</a:t>
            </a:r>
            <a:endParaRPr lang="en-US" sz="1700" dirty="0"/>
          </a:p>
          <a:p>
            <a:pPr lvl="1">
              <a:lnSpc>
                <a:spcPct val="100000"/>
              </a:lnSpc>
              <a:spcBef>
                <a:spcPts val="0"/>
              </a:spcBef>
            </a:pPr>
            <a:r>
              <a:rPr lang="en-US" sz="1700" dirty="0"/>
              <a:t>Japan Science &amp; Tech </a:t>
            </a:r>
            <a:r>
              <a:rPr lang="en-US" sz="1700" dirty="0" smtClean="0"/>
              <a:t>Agency</a:t>
            </a:r>
            <a:r>
              <a:rPr lang="en-US" sz="1700" dirty="0"/>
              <a:t> </a:t>
            </a:r>
            <a:r>
              <a:rPr lang="en-US" sz="1700" dirty="0" smtClean="0"/>
              <a:t>$173K</a:t>
            </a:r>
            <a:endParaRPr lang="en-US" sz="1700" dirty="0"/>
          </a:p>
          <a:p>
            <a:pPr>
              <a:lnSpc>
                <a:spcPct val="100000"/>
              </a:lnSpc>
              <a:spcBef>
                <a:spcPts val="0"/>
              </a:spcBef>
            </a:pPr>
            <a:r>
              <a:rPr lang="en-US" sz="1700" dirty="0" smtClean="0"/>
              <a:t>Corporate </a:t>
            </a:r>
            <a:r>
              <a:rPr lang="en-US" sz="1700" dirty="0"/>
              <a:t>33% </a:t>
            </a:r>
          </a:p>
          <a:p>
            <a:pPr lvl="1">
              <a:lnSpc>
                <a:spcPct val="100000"/>
              </a:lnSpc>
              <a:spcBef>
                <a:spcPts val="0"/>
              </a:spcBef>
            </a:pPr>
            <a:r>
              <a:rPr lang="en-US" sz="1700" dirty="0"/>
              <a:t>Nippon Telephone &amp; Telegraph Corp (NTT) $</a:t>
            </a:r>
            <a:r>
              <a:rPr lang="en-US" sz="1700" dirty="0" smtClean="0"/>
              <a:t>382K</a:t>
            </a:r>
            <a:endParaRPr lang="en-US" sz="1700" dirty="0"/>
          </a:p>
          <a:p>
            <a:pPr lvl="1">
              <a:lnSpc>
                <a:spcPct val="100000"/>
              </a:lnSpc>
              <a:spcBef>
                <a:spcPts val="0"/>
              </a:spcBef>
            </a:pPr>
            <a:r>
              <a:rPr lang="en-US" sz="1700" dirty="0"/>
              <a:t>Toshiba Corp $</a:t>
            </a:r>
            <a:r>
              <a:rPr lang="en-US" sz="1700" dirty="0" smtClean="0"/>
              <a:t>321K</a:t>
            </a:r>
            <a:endParaRPr lang="en-US" sz="1700" dirty="0"/>
          </a:p>
          <a:p>
            <a:pPr lvl="1">
              <a:lnSpc>
                <a:spcPct val="100000"/>
              </a:lnSpc>
              <a:spcBef>
                <a:spcPts val="0"/>
              </a:spcBef>
            </a:pPr>
            <a:r>
              <a:rPr lang="en-US" sz="1700" dirty="0"/>
              <a:t>Hitachi Ltd $</a:t>
            </a:r>
            <a:r>
              <a:rPr lang="en-US" sz="1700" dirty="0" smtClean="0"/>
              <a:t>341K</a:t>
            </a:r>
            <a:endParaRPr lang="en-US" sz="1700" dirty="0"/>
          </a:p>
          <a:p>
            <a:pPr lvl="1">
              <a:lnSpc>
                <a:spcPct val="100000"/>
              </a:lnSpc>
              <a:spcBef>
                <a:spcPts val="0"/>
              </a:spcBef>
            </a:pPr>
            <a:r>
              <a:rPr lang="en-US" sz="1700" dirty="0"/>
              <a:t>Panasonic Corp $</a:t>
            </a:r>
            <a:r>
              <a:rPr lang="en-US" sz="1700" dirty="0" smtClean="0"/>
              <a:t>319K</a:t>
            </a:r>
            <a:endParaRPr lang="en-US" sz="1700" dirty="0"/>
          </a:p>
          <a:p>
            <a:pPr lvl="1">
              <a:spcBef>
                <a:spcPts val="0"/>
              </a:spcBef>
            </a:pPr>
            <a:endParaRPr lang="en-US" dirty="0"/>
          </a:p>
        </p:txBody>
      </p:sp>
      <p:sp>
        <p:nvSpPr>
          <p:cNvPr id="5" name="Slide Number Placeholder 4"/>
          <p:cNvSpPr>
            <a:spLocks noGrp="1"/>
          </p:cNvSpPr>
          <p:nvPr>
            <p:ph type="sldNum" sz="quarter" idx="15"/>
          </p:nvPr>
        </p:nvSpPr>
        <p:spPr/>
        <p:txBody>
          <a:bodyPr/>
          <a:lstStyle/>
          <a:p>
            <a:fld id="{3DD97BEB-BAEF-0344-9D5C-EC73E478698A}" type="slidenum">
              <a:rPr lang="en-US" smtClean="0"/>
              <a:pPr/>
              <a:t>4</a:t>
            </a:fld>
            <a:endParaRPr lang="en-US" dirty="0"/>
          </a:p>
        </p:txBody>
      </p:sp>
      <p:graphicFrame>
        <p:nvGraphicFramePr>
          <p:cNvPr id="9" name="Chart 8"/>
          <p:cNvGraphicFramePr>
            <a:graphicFrameLocks/>
          </p:cNvGraphicFramePr>
          <p:nvPr>
            <p:extLst>
              <p:ext uri="{D42A27DB-BD31-4B8C-83A1-F6EECF244321}">
                <p14:modId xmlns:p14="http://schemas.microsoft.com/office/powerpoint/2010/main" val="964645324"/>
              </p:ext>
            </p:extLst>
          </p:nvPr>
        </p:nvGraphicFramePr>
        <p:xfrm>
          <a:off x="479458" y="990190"/>
          <a:ext cx="3357520" cy="24659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300941538"/>
              </p:ext>
            </p:extLst>
          </p:nvPr>
        </p:nvGraphicFramePr>
        <p:xfrm>
          <a:off x="1194906" y="3321984"/>
          <a:ext cx="2147445" cy="1094960"/>
        </p:xfrm>
        <a:graphic>
          <a:graphicData uri="http://schemas.openxmlformats.org/drawingml/2006/table">
            <a:tbl>
              <a:tblPr>
                <a:tableStyleId>{5C22544A-7EE6-4342-B048-85BDC9FD1C3A}</a:tableStyleId>
              </a:tblPr>
              <a:tblGrid>
                <a:gridCol w="1233045">
                  <a:extLst>
                    <a:ext uri="{9D8B030D-6E8A-4147-A177-3AD203B41FA5}">
                      <a16:colId xmlns:a16="http://schemas.microsoft.com/office/drawing/2014/main" xmlns="" val="666600674"/>
                    </a:ext>
                  </a:extLst>
                </a:gridCol>
                <a:gridCol w="914400">
                  <a:extLst>
                    <a:ext uri="{9D8B030D-6E8A-4147-A177-3AD203B41FA5}">
                      <a16:colId xmlns:a16="http://schemas.microsoft.com/office/drawing/2014/main" xmlns="" val="489302323"/>
                    </a:ext>
                  </a:extLst>
                </a:gridCol>
              </a:tblGrid>
              <a:tr h="273740">
                <a:tc>
                  <a:txBody>
                    <a:bodyPr/>
                    <a:lstStyle/>
                    <a:p>
                      <a:pPr algn="l" fontAlgn="b"/>
                      <a:r>
                        <a:rPr lang="en-US" sz="1600" u="none" strike="noStrike" dirty="0">
                          <a:effectLst/>
                          <a:latin typeface="+mn-lt"/>
                        </a:rPr>
                        <a:t>Academic</a:t>
                      </a:r>
                      <a:endParaRPr lang="en-US" sz="1600" b="0" i="0" u="none" strike="noStrike" dirty="0">
                        <a:solidFill>
                          <a:srgbClr val="000000"/>
                        </a:solidFill>
                        <a:effectLst/>
                        <a:latin typeface="+mn-lt"/>
                      </a:endParaRPr>
                    </a:p>
                  </a:txBody>
                  <a:tcPr marL="4763" marR="4763" marT="4763" marB="0" anchor="b"/>
                </a:tc>
                <a:tc>
                  <a:txBody>
                    <a:bodyPr/>
                    <a:lstStyle/>
                    <a:p>
                      <a:pPr algn="r" fontAlgn="b"/>
                      <a:r>
                        <a:rPr lang="en-US" sz="1600" u="none" strike="noStrike" dirty="0">
                          <a:effectLst/>
                          <a:latin typeface="+mn-lt"/>
                        </a:rPr>
                        <a:t>$</a:t>
                      </a:r>
                      <a:r>
                        <a:rPr lang="en-US" sz="1600" u="none" strike="noStrike" dirty="0" smtClean="0">
                          <a:effectLst/>
                          <a:latin typeface="+mn-lt"/>
                        </a:rPr>
                        <a:t>6M</a:t>
                      </a:r>
                      <a:endParaRPr lang="en-US" sz="16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3341643593"/>
                  </a:ext>
                </a:extLst>
              </a:tr>
              <a:tr h="273740">
                <a:tc>
                  <a:txBody>
                    <a:bodyPr/>
                    <a:lstStyle/>
                    <a:p>
                      <a:pPr algn="l" fontAlgn="b"/>
                      <a:r>
                        <a:rPr lang="en-US" sz="1600" u="none" strike="noStrike" dirty="0">
                          <a:effectLst/>
                          <a:latin typeface="+mn-lt"/>
                        </a:rPr>
                        <a:t>Government</a:t>
                      </a:r>
                      <a:endParaRPr lang="en-US" sz="1600" b="0" i="0" u="none" strike="noStrike" dirty="0">
                        <a:solidFill>
                          <a:srgbClr val="000000"/>
                        </a:solidFill>
                        <a:effectLst/>
                        <a:latin typeface="+mn-lt"/>
                      </a:endParaRPr>
                    </a:p>
                  </a:txBody>
                  <a:tcPr marL="4763" marR="4763" marT="4763" marB="0" anchor="b"/>
                </a:tc>
                <a:tc>
                  <a:txBody>
                    <a:bodyPr/>
                    <a:lstStyle/>
                    <a:p>
                      <a:pPr algn="r" fontAlgn="b"/>
                      <a:r>
                        <a:rPr lang="en-US" sz="1600" u="none" strike="noStrike" dirty="0">
                          <a:effectLst/>
                          <a:latin typeface="+mn-lt"/>
                        </a:rPr>
                        <a:t>$</a:t>
                      </a:r>
                      <a:r>
                        <a:rPr lang="en-US" sz="1600" u="none" strike="noStrike" dirty="0" smtClean="0">
                          <a:effectLst/>
                          <a:latin typeface="+mn-lt"/>
                        </a:rPr>
                        <a:t>1.1M</a:t>
                      </a:r>
                      <a:endParaRPr lang="en-US" sz="16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2940372419"/>
                  </a:ext>
                </a:extLst>
              </a:tr>
              <a:tr h="273740">
                <a:tc>
                  <a:txBody>
                    <a:bodyPr/>
                    <a:lstStyle/>
                    <a:p>
                      <a:pPr algn="l" fontAlgn="b"/>
                      <a:r>
                        <a:rPr lang="en-US" sz="1600" u="none" strike="noStrike" dirty="0">
                          <a:effectLst/>
                          <a:latin typeface="+mn-lt"/>
                        </a:rPr>
                        <a:t>Corporate</a:t>
                      </a:r>
                      <a:endParaRPr lang="en-US" sz="1600" b="0" i="0" u="none" strike="noStrike" dirty="0">
                        <a:solidFill>
                          <a:srgbClr val="000000"/>
                        </a:solidFill>
                        <a:effectLst/>
                        <a:latin typeface="+mn-lt"/>
                      </a:endParaRPr>
                    </a:p>
                  </a:txBody>
                  <a:tcPr marL="4763" marR="4763" marT="4763" marB="0" anchor="b"/>
                </a:tc>
                <a:tc>
                  <a:txBody>
                    <a:bodyPr/>
                    <a:lstStyle/>
                    <a:p>
                      <a:pPr algn="r" fontAlgn="b"/>
                      <a:r>
                        <a:rPr lang="en-US" sz="1600" u="none" strike="noStrike" dirty="0">
                          <a:effectLst/>
                          <a:latin typeface="+mn-lt"/>
                        </a:rPr>
                        <a:t>$</a:t>
                      </a:r>
                      <a:r>
                        <a:rPr lang="en-US" sz="1600" u="none" strike="noStrike" dirty="0" smtClean="0">
                          <a:effectLst/>
                          <a:latin typeface="+mn-lt"/>
                        </a:rPr>
                        <a:t>3.5M</a:t>
                      </a:r>
                      <a:endParaRPr lang="en-US" sz="16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2844977744"/>
                  </a:ext>
                </a:extLst>
              </a:tr>
              <a:tr h="273740">
                <a:tc>
                  <a:txBody>
                    <a:bodyPr/>
                    <a:lstStyle/>
                    <a:p>
                      <a:pPr algn="l" fontAlgn="b"/>
                      <a:r>
                        <a:rPr lang="en-US" sz="1600" b="0" i="0" u="none" strike="noStrike" dirty="0" smtClean="0">
                          <a:solidFill>
                            <a:srgbClr val="000000"/>
                          </a:solidFill>
                          <a:effectLst/>
                          <a:latin typeface="+mn-lt"/>
                        </a:rPr>
                        <a:t>Total</a:t>
                      </a:r>
                      <a:endParaRPr lang="en-US" sz="1600" b="0" i="0" u="none" strike="noStrike" dirty="0">
                        <a:solidFill>
                          <a:srgbClr val="000000"/>
                        </a:solidFill>
                        <a:effectLst/>
                        <a:latin typeface="+mn-lt"/>
                      </a:endParaRPr>
                    </a:p>
                  </a:txBody>
                  <a:tcPr marL="4763" marR="4763" marT="4763" marB="0" anchor="b"/>
                </a:tc>
                <a:tc>
                  <a:txBody>
                    <a:bodyPr/>
                    <a:lstStyle/>
                    <a:p>
                      <a:pPr algn="r" fontAlgn="b"/>
                      <a:r>
                        <a:rPr lang="en-US" sz="1600" u="none" strike="noStrike" dirty="0">
                          <a:effectLst/>
                          <a:latin typeface="+mn-lt"/>
                        </a:rPr>
                        <a:t>$</a:t>
                      </a:r>
                      <a:r>
                        <a:rPr lang="en-US" sz="1600" u="none" strike="noStrike" dirty="0" smtClean="0">
                          <a:effectLst/>
                          <a:latin typeface="+mn-lt"/>
                        </a:rPr>
                        <a:t>10.6M</a:t>
                      </a:r>
                      <a:endParaRPr lang="en-US" sz="16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2234021567"/>
                  </a:ext>
                </a:extLst>
              </a:tr>
            </a:tbl>
          </a:graphicData>
        </a:graphic>
      </p:graphicFrame>
      <p:sp>
        <p:nvSpPr>
          <p:cNvPr id="6" name="TextBox 5"/>
          <p:cNvSpPr txBox="1"/>
          <p:nvPr/>
        </p:nvSpPr>
        <p:spPr>
          <a:xfrm>
            <a:off x="628650" y="4585421"/>
            <a:ext cx="551754" cy="246221"/>
          </a:xfrm>
          <a:prstGeom prst="rect">
            <a:avLst/>
          </a:prstGeom>
          <a:noFill/>
        </p:spPr>
        <p:txBody>
          <a:bodyPr wrap="none" rtlCol="0">
            <a:spAutoFit/>
          </a:bodyPr>
          <a:lstStyle/>
          <a:p>
            <a:r>
              <a:rPr lang="en-US" sz="1000" dirty="0" smtClean="0"/>
              <a:t>all USD</a:t>
            </a:r>
            <a:endParaRPr lang="en-US" sz="1000" dirty="0"/>
          </a:p>
        </p:txBody>
      </p:sp>
    </p:spTree>
    <p:extLst>
      <p:ext uri="{BB962C8B-B14F-4D97-AF65-F5344CB8AC3E}">
        <p14:creationId xmlns:p14="http://schemas.microsoft.com/office/powerpoint/2010/main" val="641964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Japan – By Product (US$10.6M)</a:t>
            </a:r>
            <a:endParaRPr lang="en-US" dirty="0"/>
          </a:p>
        </p:txBody>
      </p:sp>
      <p:sp>
        <p:nvSpPr>
          <p:cNvPr id="5" name="Slide Number Placeholder 4"/>
          <p:cNvSpPr>
            <a:spLocks noGrp="1"/>
          </p:cNvSpPr>
          <p:nvPr>
            <p:ph type="sldNum" sz="quarter" idx="15"/>
          </p:nvPr>
        </p:nvSpPr>
        <p:spPr/>
        <p:txBody>
          <a:bodyPr/>
          <a:lstStyle/>
          <a:p>
            <a:fld id="{3DD97BEB-BAEF-0344-9D5C-EC73E478698A}" type="slidenum">
              <a:rPr lang="en-US" smtClean="0"/>
              <a:pPr/>
              <a:t>5</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3106916445"/>
              </p:ext>
            </p:extLst>
          </p:nvPr>
        </p:nvGraphicFramePr>
        <p:xfrm>
          <a:off x="385321" y="909637"/>
          <a:ext cx="3905250" cy="33956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448518302"/>
              </p:ext>
            </p:extLst>
          </p:nvPr>
        </p:nvGraphicFramePr>
        <p:xfrm>
          <a:off x="4976812" y="1045143"/>
          <a:ext cx="2747963" cy="3107754"/>
        </p:xfrm>
        <a:graphic>
          <a:graphicData uri="http://schemas.openxmlformats.org/drawingml/2006/table">
            <a:tbl>
              <a:tblPr>
                <a:tableStyleId>{5C22544A-7EE6-4342-B048-85BDC9FD1C3A}</a:tableStyleId>
              </a:tblPr>
              <a:tblGrid>
                <a:gridCol w="1088302">
                  <a:extLst>
                    <a:ext uri="{9D8B030D-6E8A-4147-A177-3AD203B41FA5}">
                      <a16:colId xmlns:a16="http://schemas.microsoft.com/office/drawing/2014/main" xmlns="" val="2094306104"/>
                    </a:ext>
                  </a:extLst>
                </a:gridCol>
                <a:gridCol w="1659661">
                  <a:extLst>
                    <a:ext uri="{9D8B030D-6E8A-4147-A177-3AD203B41FA5}">
                      <a16:colId xmlns:a16="http://schemas.microsoft.com/office/drawing/2014/main" xmlns="" val="486576554"/>
                    </a:ext>
                  </a:extLst>
                </a:gridCol>
              </a:tblGrid>
              <a:tr h="345306">
                <a:tc>
                  <a:txBody>
                    <a:bodyPr/>
                    <a:lstStyle/>
                    <a:p>
                      <a:pPr algn="l" fontAlgn="b"/>
                      <a:r>
                        <a:rPr lang="en-US" sz="1800" u="none" strike="noStrike" dirty="0">
                          <a:effectLst/>
                          <a:latin typeface="+mn-lt"/>
                        </a:rPr>
                        <a:t>IEL</a:t>
                      </a:r>
                      <a:endParaRPr lang="en-US" sz="1800" b="0" i="0" u="none" strike="noStrike" dirty="0">
                        <a:solidFill>
                          <a:srgbClr val="000000"/>
                        </a:solidFill>
                        <a:effectLst/>
                        <a:latin typeface="+mn-lt"/>
                      </a:endParaRPr>
                    </a:p>
                  </a:txBody>
                  <a:tcPr marL="4763" marR="4763" marT="4763" marB="0" anchor="b"/>
                </a:tc>
                <a:tc>
                  <a:txBody>
                    <a:bodyPr/>
                    <a:lstStyle/>
                    <a:p>
                      <a:pPr algn="l" fontAlgn="b"/>
                      <a:r>
                        <a:rPr lang="en-US" sz="1800" u="none" strike="noStrike" dirty="0">
                          <a:effectLst/>
                          <a:latin typeface="+mn-lt"/>
                        </a:rPr>
                        <a:t> $      8,017,746 </a:t>
                      </a:r>
                      <a:endParaRPr lang="en-US" sz="18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4116422119"/>
                  </a:ext>
                </a:extLst>
              </a:tr>
              <a:tr h="345306">
                <a:tc>
                  <a:txBody>
                    <a:bodyPr/>
                    <a:lstStyle/>
                    <a:p>
                      <a:pPr algn="l" fontAlgn="b"/>
                      <a:r>
                        <a:rPr lang="en-US" sz="1800" u="none" strike="noStrike" dirty="0">
                          <a:effectLst/>
                          <a:latin typeface="+mn-lt"/>
                        </a:rPr>
                        <a:t>ASPP</a:t>
                      </a:r>
                      <a:endParaRPr lang="en-US" sz="1800" b="0" i="0" u="none" strike="noStrike" dirty="0">
                        <a:solidFill>
                          <a:srgbClr val="000000"/>
                        </a:solidFill>
                        <a:effectLst/>
                        <a:latin typeface="+mn-lt"/>
                      </a:endParaRPr>
                    </a:p>
                  </a:txBody>
                  <a:tcPr marL="4763" marR="4763" marT="4763" marB="0" anchor="b"/>
                </a:tc>
                <a:tc>
                  <a:txBody>
                    <a:bodyPr/>
                    <a:lstStyle/>
                    <a:p>
                      <a:pPr algn="l" fontAlgn="b"/>
                      <a:r>
                        <a:rPr lang="en-US" sz="1800" u="none" strike="noStrike" dirty="0">
                          <a:effectLst/>
                          <a:latin typeface="+mn-lt"/>
                        </a:rPr>
                        <a:t> $          982,830 </a:t>
                      </a:r>
                      <a:endParaRPr lang="en-US" sz="18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737359592"/>
                  </a:ext>
                </a:extLst>
              </a:tr>
              <a:tr h="345306">
                <a:tc>
                  <a:txBody>
                    <a:bodyPr/>
                    <a:lstStyle/>
                    <a:p>
                      <a:pPr algn="l" fontAlgn="b"/>
                      <a:r>
                        <a:rPr lang="en-US" sz="1800" u="none" strike="noStrike" dirty="0">
                          <a:effectLst/>
                          <a:latin typeface="+mn-lt"/>
                        </a:rPr>
                        <a:t>ENT</a:t>
                      </a:r>
                      <a:endParaRPr lang="en-US" sz="1800" b="0" i="0" u="none" strike="noStrike" dirty="0">
                        <a:solidFill>
                          <a:srgbClr val="000000"/>
                        </a:solidFill>
                        <a:effectLst/>
                        <a:latin typeface="+mn-lt"/>
                      </a:endParaRPr>
                    </a:p>
                  </a:txBody>
                  <a:tcPr marL="4763" marR="4763" marT="4763" marB="0" anchor="b"/>
                </a:tc>
                <a:tc>
                  <a:txBody>
                    <a:bodyPr/>
                    <a:lstStyle/>
                    <a:p>
                      <a:pPr algn="l" fontAlgn="b"/>
                      <a:r>
                        <a:rPr lang="en-US" sz="1800" u="none" strike="noStrike" dirty="0">
                          <a:effectLst/>
                          <a:latin typeface="+mn-lt"/>
                        </a:rPr>
                        <a:t> $          716,305 </a:t>
                      </a:r>
                      <a:endParaRPr lang="en-US" sz="18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2194077535"/>
                  </a:ext>
                </a:extLst>
              </a:tr>
              <a:tr h="345306">
                <a:tc>
                  <a:txBody>
                    <a:bodyPr/>
                    <a:lstStyle/>
                    <a:p>
                      <a:pPr algn="l" fontAlgn="b"/>
                      <a:r>
                        <a:rPr lang="en-US" sz="1800" u="none" strike="noStrike" dirty="0">
                          <a:effectLst/>
                          <a:latin typeface="+mn-lt"/>
                        </a:rPr>
                        <a:t>NM Subs</a:t>
                      </a:r>
                      <a:endParaRPr lang="en-US" sz="1800" b="0" i="0" u="none" strike="noStrike" dirty="0">
                        <a:solidFill>
                          <a:srgbClr val="000000"/>
                        </a:solidFill>
                        <a:effectLst/>
                        <a:latin typeface="+mn-lt"/>
                      </a:endParaRPr>
                    </a:p>
                  </a:txBody>
                  <a:tcPr marL="4763" marR="4763" marT="4763" marB="0" anchor="b"/>
                </a:tc>
                <a:tc>
                  <a:txBody>
                    <a:bodyPr/>
                    <a:lstStyle/>
                    <a:p>
                      <a:pPr algn="l" fontAlgn="b"/>
                      <a:r>
                        <a:rPr lang="en-US" sz="1800" u="none" strike="noStrike" dirty="0">
                          <a:effectLst/>
                          <a:latin typeface="+mn-lt"/>
                        </a:rPr>
                        <a:t> $          322,351 </a:t>
                      </a:r>
                      <a:endParaRPr lang="en-US" sz="18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911750318"/>
                  </a:ext>
                </a:extLst>
              </a:tr>
              <a:tr h="345306">
                <a:tc>
                  <a:txBody>
                    <a:bodyPr/>
                    <a:lstStyle/>
                    <a:p>
                      <a:pPr algn="l" fontAlgn="b"/>
                      <a:r>
                        <a:rPr lang="en-US" sz="1800" u="none" strike="noStrike" dirty="0">
                          <a:effectLst/>
                          <a:latin typeface="+mn-lt"/>
                        </a:rPr>
                        <a:t>POP All</a:t>
                      </a:r>
                      <a:endParaRPr lang="en-US" sz="1800" b="0" i="0" u="none" strike="noStrike" dirty="0">
                        <a:solidFill>
                          <a:srgbClr val="000000"/>
                        </a:solidFill>
                        <a:effectLst/>
                        <a:latin typeface="+mn-lt"/>
                      </a:endParaRPr>
                    </a:p>
                  </a:txBody>
                  <a:tcPr marL="4763" marR="4763" marT="4763" marB="0" anchor="b"/>
                </a:tc>
                <a:tc>
                  <a:txBody>
                    <a:bodyPr/>
                    <a:lstStyle/>
                    <a:p>
                      <a:pPr algn="l" fontAlgn="b"/>
                      <a:r>
                        <a:rPr lang="en-US" sz="1800" u="none" strike="noStrike" dirty="0">
                          <a:effectLst/>
                          <a:latin typeface="+mn-lt"/>
                        </a:rPr>
                        <a:t> $          322,170 </a:t>
                      </a:r>
                      <a:endParaRPr lang="en-US" sz="18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1877275373"/>
                  </a:ext>
                </a:extLst>
              </a:tr>
              <a:tr h="345306">
                <a:tc>
                  <a:txBody>
                    <a:bodyPr/>
                    <a:lstStyle/>
                    <a:p>
                      <a:pPr algn="l" fontAlgn="b"/>
                      <a:r>
                        <a:rPr lang="en-US" sz="1800" u="none" strike="noStrike" dirty="0">
                          <a:effectLst/>
                          <a:latin typeface="+mn-lt"/>
                        </a:rPr>
                        <a:t>Others</a:t>
                      </a:r>
                      <a:endParaRPr lang="en-US" sz="1800" b="0" i="0" u="none" strike="noStrike" dirty="0">
                        <a:solidFill>
                          <a:srgbClr val="000000"/>
                        </a:solidFill>
                        <a:effectLst/>
                        <a:latin typeface="+mn-lt"/>
                      </a:endParaRPr>
                    </a:p>
                  </a:txBody>
                  <a:tcPr marL="4763" marR="4763" marT="4763" marB="0" anchor="b"/>
                </a:tc>
                <a:tc>
                  <a:txBody>
                    <a:bodyPr/>
                    <a:lstStyle/>
                    <a:p>
                      <a:pPr algn="l" fontAlgn="b"/>
                      <a:r>
                        <a:rPr lang="en-US" sz="1800" u="none" strike="noStrike" dirty="0">
                          <a:effectLst/>
                          <a:latin typeface="+mn-lt"/>
                        </a:rPr>
                        <a:t> $            97,160 </a:t>
                      </a:r>
                      <a:endParaRPr lang="en-US" sz="18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1071927344"/>
                  </a:ext>
                </a:extLst>
              </a:tr>
              <a:tr h="345306">
                <a:tc>
                  <a:txBody>
                    <a:bodyPr/>
                    <a:lstStyle/>
                    <a:p>
                      <a:pPr algn="l" fontAlgn="b"/>
                      <a:r>
                        <a:rPr lang="en-US" sz="1800" u="none" strike="noStrike" dirty="0">
                          <a:effectLst/>
                          <a:latin typeface="+mn-lt"/>
                        </a:rPr>
                        <a:t>Standard</a:t>
                      </a:r>
                      <a:endParaRPr lang="en-US" sz="1800" b="0" i="0" u="none" strike="noStrike" dirty="0">
                        <a:solidFill>
                          <a:srgbClr val="000000"/>
                        </a:solidFill>
                        <a:effectLst/>
                        <a:latin typeface="+mn-lt"/>
                      </a:endParaRPr>
                    </a:p>
                  </a:txBody>
                  <a:tcPr marL="4763" marR="4763" marT="4763" marB="0" anchor="b"/>
                </a:tc>
                <a:tc>
                  <a:txBody>
                    <a:bodyPr/>
                    <a:lstStyle/>
                    <a:p>
                      <a:pPr algn="l" fontAlgn="b"/>
                      <a:r>
                        <a:rPr lang="en-US" sz="1800" u="none" strike="noStrike" dirty="0">
                          <a:effectLst/>
                          <a:latin typeface="+mn-lt"/>
                        </a:rPr>
                        <a:t> $            80,930 </a:t>
                      </a:r>
                      <a:endParaRPr lang="en-US" sz="18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2911196509"/>
                  </a:ext>
                </a:extLst>
              </a:tr>
              <a:tr h="345306">
                <a:tc>
                  <a:txBody>
                    <a:bodyPr/>
                    <a:lstStyle/>
                    <a:p>
                      <a:pPr algn="l" fontAlgn="b"/>
                      <a:r>
                        <a:rPr lang="en-US" sz="1800" u="none" strike="noStrike" dirty="0">
                          <a:effectLst/>
                          <a:latin typeface="+mn-lt"/>
                        </a:rPr>
                        <a:t>IBM</a:t>
                      </a:r>
                      <a:endParaRPr lang="en-US" sz="1800" b="0" i="0" u="none" strike="noStrike" dirty="0">
                        <a:solidFill>
                          <a:srgbClr val="000000"/>
                        </a:solidFill>
                        <a:effectLst/>
                        <a:latin typeface="+mn-lt"/>
                      </a:endParaRPr>
                    </a:p>
                  </a:txBody>
                  <a:tcPr marL="4763" marR="4763" marT="4763" marB="0" anchor="b"/>
                </a:tc>
                <a:tc>
                  <a:txBody>
                    <a:bodyPr/>
                    <a:lstStyle/>
                    <a:p>
                      <a:pPr algn="l" fontAlgn="b"/>
                      <a:r>
                        <a:rPr lang="en-US" sz="1800" u="none" strike="noStrike" dirty="0">
                          <a:effectLst/>
                          <a:latin typeface="+mn-lt"/>
                        </a:rPr>
                        <a:t> $            19,145 </a:t>
                      </a:r>
                      <a:endParaRPr lang="en-US" sz="18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2521458409"/>
                  </a:ext>
                </a:extLst>
              </a:tr>
              <a:tr h="345306">
                <a:tc>
                  <a:txBody>
                    <a:bodyPr/>
                    <a:lstStyle/>
                    <a:p>
                      <a:pPr algn="l" fontAlgn="b"/>
                      <a:r>
                        <a:rPr lang="en-US" sz="1800" u="none" strike="noStrike" dirty="0">
                          <a:effectLst/>
                          <a:latin typeface="+mn-lt"/>
                        </a:rPr>
                        <a:t>SMPTE</a:t>
                      </a:r>
                      <a:endParaRPr lang="en-US" sz="1800" b="0" i="0" u="none" strike="noStrike" dirty="0">
                        <a:solidFill>
                          <a:srgbClr val="000000"/>
                        </a:solidFill>
                        <a:effectLst/>
                        <a:latin typeface="+mn-lt"/>
                      </a:endParaRPr>
                    </a:p>
                  </a:txBody>
                  <a:tcPr marL="4763" marR="4763" marT="4763" marB="0" anchor="b"/>
                </a:tc>
                <a:tc>
                  <a:txBody>
                    <a:bodyPr/>
                    <a:lstStyle/>
                    <a:p>
                      <a:pPr algn="l" fontAlgn="b"/>
                      <a:r>
                        <a:rPr lang="en-US" sz="1800" u="none" strike="noStrike" dirty="0">
                          <a:effectLst/>
                          <a:latin typeface="+mn-lt"/>
                        </a:rPr>
                        <a:t> $            13,085 </a:t>
                      </a:r>
                      <a:endParaRPr lang="en-US" sz="18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2923762727"/>
                  </a:ext>
                </a:extLst>
              </a:tr>
            </a:tbl>
          </a:graphicData>
        </a:graphic>
      </p:graphicFrame>
      <p:sp>
        <p:nvSpPr>
          <p:cNvPr id="6" name="TextBox 5"/>
          <p:cNvSpPr txBox="1"/>
          <p:nvPr/>
        </p:nvSpPr>
        <p:spPr>
          <a:xfrm>
            <a:off x="628650" y="4585421"/>
            <a:ext cx="551754" cy="246221"/>
          </a:xfrm>
          <a:prstGeom prst="rect">
            <a:avLst/>
          </a:prstGeom>
          <a:noFill/>
        </p:spPr>
        <p:txBody>
          <a:bodyPr wrap="none" rtlCol="0">
            <a:spAutoFit/>
          </a:bodyPr>
          <a:lstStyle/>
          <a:p>
            <a:r>
              <a:rPr lang="en-US" sz="1000" dirty="0" smtClean="0"/>
              <a:t>all USD</a:t>
            </a:r>
            <a:endParaRPr lang="en-US" sz="1000" dirty="0"/>
          </a:p>
        </p:txBody>
      </p:sp>
    </p:spTree>
    <p:extLst>
      <p:ext uri="{BB962C8B-B14F-4D97-AF65-F5344CB8AC3E}">
        <p14:creationId xmlns:p14="http://schemas.microsoft.com/office/powerpoint/2010/main" val="28757341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Japan YTD Highlights</a:t>
            </a:r>
            <a:endParaRPr lang="en-US" dirty="0"/>
          </a:p>
        </p:txBody>
      </p:sp>
      <p:sp>
        <p:nvSpPr>
          <p:cNvPr id="3" name="Content Placeholder 2"/>
          <p:cNvSpPr>
            <a:spLocks noGrp="1"/>
          </p:cNvSpPr>
          <p:nvPr>
            <p:ph type="body" sz="quarter" idx="13"/>
          </p:nvPr>
        </p:nvSpPr>
        <p:spPr>
          <a:xfrm>
            <a:off x="628650" y="1234440"/>
            <a:ext cx="8515350" cy="2957513"/>
          </a:xfrm>
        </p:spPr>
        <p:txBody>
          <a:bodyPr>
            <a:noAutofit/>
          </a:bodyPr>
          <a:lstStyle/>
          <a:p>
            <a:pPr>
              <a:lnSpc>
                <a:spcPct val="100000"/>
              </a:lnSpc>
              <a:spcBef>
                <a:spcPts val="0"/>
              </a:spcBef>
            </a:pPr>
            <a:r>
              <a:rPr lang="en-US" sz="1800" dirty="0"/>
              <a:t>New orders placed: YTD $264,060</a:t>
            </a:r>
          </a:p>
          <a:p>
            <a:pPr lvl="1">
              <a:lnSpc>
                <a:spcPct val="100000"/>
              </a:lnSpc>
              <a:spcBef>
                <a:spcPts val="0"/>
              </a:spcBef>
            </a:pPr>
            <a:r>
              <a:rPr lang="en-US" sz="1600" dirty="0"/>
              <a:t>28 ENT accounts total amount $146,770</a:t>
            </a:r>
          </a:p>
          <a:p>
            <a:pPr lvl="1">
              <a:lnSpc>
                <a:spcPct val="100000"/>
              </a:lnSpc>
              <a:spcBef>
                <a:spcPts val="0"/>
              </a:spcBef>
            </a:pPr>
            <a:r>
              <a:rPr lang="en-US" sz="1600" dirty="0"/>
              <a:t>Osaka </a:t>
            </a:r>
            <a:r>
              <a:rPr lang="en-US" sz="1600" dirty="0" smtClean="0"/>
              <a:t>Kogyo </a:t>
            </a:r>
            <a:r>
              <a:rPr lang="en-US" sz="1600" dirty="0"/>
              <a:t>Daigaku Library – IEL $</a:t>
            </a:r>
            <a:r>
              <a:rPr lang="en-US" sz="1600" dirty="0" smtClean="0"/>
              <a:t>80K</a:t>
            </a:r>
          </a:p>
          <a:p>
            <a:pPr>
              <a:lnSpc>
                <a:spcPct val="100000"/>
              </a:lnSpc>
              <a:spcBef>
                <a:spcPts val="0"/>
              </a:spcBef>
            </a:pPr>
            <a:r>
              <a:rPr lang="en-US" sz="1800" dirty="0" smtClean="0"/>
              <a:t>Major prospects</a:t>
            </a:r>
          </a:p>
          <a:p>
            <a:pPr lvl="1">
              <a:lnSpc>
                <a:spcPct val="100000"/>
              </a:lnSpc>
              <a:spcBef>
                <a:spcPts val="0"/>
              </a:spcBef>
            </a:pPr>
            <a:r>
              <a:rPr lang="en-US" sz="1600" dirty="0" smtClean="0"/>
              <a:t>FANUC </a:t>
            </a:r>
            <a:r>
              <a:rPr lang="en-US" sz="1600" dirty="0"/>
              <a:t>– IEL </a:t>
            </a:r>
            <a:r>
              <a:rPr lang="en-US" sz="1600" dirty="0" smtClean="0"/>
              <a:t>$173K</a:t>
            </a:r>
            <a:endParaRPr lang="en-US" sz="1600" dirty="0"/>
          </a:p>
          <a:p>
            <a:pPr lvl="1">
              <a:lnSpc>
                <a:spcPct val="100000"/>
              </a:lnSpc>
              <a:spcBef>
                <a:spcPts val="0"/>
              </a:spcBef>
            </a:pPr>
            <a:r>
              <a:rPr lang="en-US" sz="1600" dirty="0"/>
              <a:t>National Inst of Advance Industrial Science &amp; Tech – IEL + ENT </a:t>
            </a:r>
            <a:r>
              <a:rPr lang="en-US" sz="1600" dirty="0" smtClean="0"/>
              <a:t>$187K</a:t>
            </a:r>
            <a:endParaRPr lang="en-US" sz="1600" dirty="0"/>
          </a:p>
          <a:p>
            <a:pPr lvl="1">
              <a:lnSpc>
                <a:spcPct val="100000"/>
              </a:lnSpc>
              <a:spcBef>
                <a:spcPts val="0"/>
              </a:spcBef>
            </a:pPr>
            <a:r>
              <a:rPr lang="en-US" sz="1600" dirty="0"/>
              <a:t>IQ+ opportunities – NEC, Socionext, </a:t>
            </a:r>
            <a:r>
              <a:rPr lang="en-US" sz="1600" dirty="0" smtClean="0"/>
              <a:t>Kanagawa Prefectural Library </a:t>
            </a:r>
          </a:p>
          <a:p>
            <a:pPr lvl="1">
              <a:lnSpc>
                <a:spcPct val="100000"/>
              </a:lnSpc>
              <a:spcBef>
                <a:spcPts val="0"/>
              </a:spcBef>
            </a:pPr>
            <a:r>
              <a:rPr lang="en-US" sz="1600" dirty="0" smtClean="0"/>
              <a:t>NII Archive deal potentially worth $580K</a:t>
            </a:r>
          </a:p>
          <a:p>
            <a:pPr lvl="1">
              <a:lnSpc>
                <a:spcPct val="100000"/>
              </a:lnSpc>
              <a:spcBef>
                <a:spcPts val="0"/>
              </a:spcBef>
            </a:pPr>
            <a:r>
              <a:rPr lang="en-US" sz="1600" dirty="0" smtClean="0"/>
              <a:t>National </a:t>
            </a:r>
            <a:r>
              <a:rPr lang="en-US" sz="1600" dirty="0"/>
              <a:t>Diet Library (NDL) – IEL + DDS </a:t>
            </a:r>
            <a:r>
              <a:rPr lang="en-US" sz="1600" dirty="0" smtClean="0"/>
              <a:t>$116K</a:t>
            </a:r>
            <a:endParaRPr lang="en-US" sz="1600" dirty="0"/>
          </a:p>
          <a:p>
            <a:pPr lvl="1">
              <a:lnSpc>
                <a:spcPct val="100000"/>
              </a:lnSpc>
              <a:spcBef>
                <a:spcPts val="0"/>
              </a:spcBef>
            </a:pPr>
            <a:r>
              <a:rPr lang="en-US" sz="1600" dirty="0"/>
              <a:t>Kanagawa </a:t>
            </a:r>
            <a:r>
              <a:rPr lang="en-US" sz="1600" dirty="0" smtClean="0"/>
              <a:t>Prefectural </a:t>
            </a:r>
            <a:r>
              <a:rPr lang="en-US" sz="1600" dirty="0"/>
              <a:t>Library – IEL </a:t>
            </a:r>
            <a:r>
              <a:rPr lang="en-US" sz="1600" dirty="0" smtClean="0"/>
              <a:t>$173K</a:t>
            </a:r>
            <a:endParaRPr lang="en-US" sz="1600" dirty="0"/>
          </a:p>
          <a:p>
            <a:pPr>
              <a:lnSpc>
                <a:spcPct val="100000"/>
              </a:lnSpc>
              <a:spcBef>
                <a:spcPts val="0"/>
              </a:spcBef>
            </a:pPr>
            <a:r>
              <a:rPr lang="en-US" sz="1800" dirty="0" smtClean="0"/>
              <a:t>Challenges</a:t>
            </a:r>
            <a:endParaRPr lang="en-US" sz="1800" dirty="0"/>
          </a:p>
          <a:p>
            <a:pPr lvl="1">
              <a:lnSpc>
                <a:spcPct val="100000"/>
              </a:lnSpc>
              <a:spcBef>
                <a:spcPts val="0"/>
              </a:spcBef>
            </a:pPr>
            <a:r>
              <a:rPr lang="en-US" sz="1600" dirty="0" smtClean="0"/>
              <a:t>Back-to-back </a:t>
            </a:r>
            <a:r>
              <a:rPr lang="en-US" sz="1600" dirty="0"/>
              <a:t>Consumption Tax increase </a:t>
            </a:r>
          </a:p>
          <a:p>
            <a:pPr lvl="1">
              <a:lnSpc>
                <a:spcPct val="100000"/>
              </a:lnSpc>
              <a:spcBef>
                <a:spcPts val="0"/>
              </a:spcBef>
            </a:pPr>
            <a:r>
              <a:rPr lang="en-US" sz="1600" dirty="0"/>
              <a:t>Depreciating Japan Yen over the last 4 years</a:t>
            </a:r>
          </a:p>
        </p:txBody>
      </p:sp>
      <p:sp>
        <p:nvSpPr>
          <p:cNvPr id="5" name="TextBox 4"/>
          <p:cNvSpPr txBox="1"/>
          <p:nvPr/>
        </p:nvSpPr>
        <p:spPr>
          <a:xfrm>
            <a:off x="628650" y="4585421"/>
            <a:ext cx="551754" cy="246221"/>
          </a:xfrm>
          <a:prstGeom prst="rect">
            <a:avLst/>
          </a:prstGeom>
          <a:noFill/>
        </p:spPr>
        <p:txBody>
          <a:bodyPr wrap="none" rtlCol="0">
            <a:spAutoFit/>
          </a:bodyPr>
          <a:lstStyle/>
          <a:p>
            <a:r>
              <a:rPr lang="en-US" sz="1000" dirty="0" smtClean="0"/>
              <a:t>all USD</a:t>
            </a:r>
            <a:endParaRPr lang="en-US" sz="1000" dirty="0"/>
          </a:p>
        </p:txBody>
      </p:sp>
      <p:sp>
        <p:nvSpPr>
          <p:cNvPr id="6" name="Slide Number Placeholder 5"/>
          <p:cNvSpPr>
            <a:spLocks noGrp="1"/>
          </p:cNvSpPr>
          <p:nvPr>
            <p:ph type="sldNum" sz="quarter" idx="14"/>
          </p:nvPr>
        </p:nvSpPr>
        <p:spPr/>
        <p:txBody>
          <a:bodyPr/>
          <a:lstStyle/>
          <a:p>
            <a:fld id="{3DD97BEB-BAEF-0344-9D5C-EC73E478698A}" type="slidenum">
              <a:rPr lang="en-US" smtClean="0"/>
              <a:pPr/>
              <a:t>6</a:t>
            </a:fld>
            <a:endParaRPr lang="en-US" dirty="0"/>
          </a:p>
        </p:txBody>
      </p:sp>
    </p:spTree>
    <p:extLst>
      <p:ext uri="{BB962C8B-B14F-4D97-AF65-F5344CB8AC3E}">
        <p14:creationId xmlns:p14="http://schemas.microsoft.com/office/powerpoint/2010/main" val="2115277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420624"/>
            <a:ext cx="5915025" cy="415002"/>
          </a:xfrm>
        </p:spPr>
        <p:txBody>
          <a:bodyPr/>
          <a:lstStyle/>
          <a:p>
            <a:r>
              <a:rPr lang="en-US" dirty="0" smtClean="0"/>
              <a:t>China – </a:t>
            </a:r>
            <a:r>
              <a:rPr lang="en-US" dirty="0"/>
              <a:t>By Market Type (</a:t>
            </a:r>
            <a:r>
              <a:rPr lang="en-US" dirty="0" smtClean="0"/>
              <a:t>US$20.9M</a:t>
            </a:r>
            <a:r>
              <a:rPr lang="en-US" dirty="0"/>
              <a:t>) </a:t>
            </a:r>
          </a:p>
        </p:txBody>
      </p:sp>
      <p:sp>
        <p:nvSpPr>
          <p:cNvPr id="4" name="Text Placeholder 3"/>
          <p:cNvSpPr>
            <a:spLocks noGrp="1"/>
          </p:cNvSpPr>
          <p:nvPr>
            <p:ph type="body" sz="quarter" idx="14"/>
          </p:nvPr>
        </p:nvSpPr>
        <p:spPr>
          <a:xfrm>
            <a:off x="4122683" y="835626"/>
            <a:ext cx="4855780" cy="3534590"/>
          </a:xfrm>
        </p:spPr>
        <p:txBody>
          <a:bodyPr>
            <a:noAutofit/>
          </a:bodyPr>
          <a:lstStyle/>
          <a:p>
            <a:pPr>
              <a:lnSpc>
                <a:spcPct val="100000"/>
              </a:lnSpc>
              <a:spcBef>
                <a:spcPts val="0"/>
              </a:spcBef>
            </a:pPr>
            <a:r>
              <a:rPr lang="en-US" sz="1600" dirty="0"/>
              <a:t>Academic 81%</a:t>
            </a:r>
          </a:p>
          <a:p>
            <a:pPr lvl="1">
              <a:lnSpc>
                <a:spcPct val="100000"/>
              </a:lnSpc>
              <a:spcBef>
                <a:spcPts val="0"/>
              </a:spcBef>
            </a:pPr>
            <a:r>
              <a:rPr lang="en-US" sz="1600" dirty="0" smtClean="0"/>
              <a:t>Digital Resource Acquisition Alliance of Chinese Academic Libraries (DRAA) $16.7M</a:t>
            </a:r>
            <a:endParaRPr lang="en-US" sz="1600" dirty="0"/>
          </a:p>
          <a:p>
            <a:pPr lvl="1">
              <a:lnSpc>
                <a:spcPct val="100000"/>
              </a:lnSpc>
              <a:spcBef>
                <a:spcPts val="0"/>
              </a:spcBef>
            </a:pPr>
            <a:r>
              <a:rPr lang="en-US" sz="1600" dirty="0"/>
              <a:t>174 </a:t>
            </a:r>
            <a:r>
              <a:rPr lang="en-US" sz="1600" dirty="0" smtClean="0"/>
              <a:t>members</a:t>
            </a:r>
          </a:p>
          <a:p>
            <a:pPr lvl="1">
              <a:lnSpc>
                <a:spcPct val="100000"/>
              </a:lnSpc>
              <a:spcBef>
                <a:spcPts val="0"/>
              </a:spcBef>
            </a:pPr>
            <a:endParaRPr lang="en-US" sz="1600" dirty="0"/>
          </a:p>
          <a:p>
            <a:pPr>
              <a:lnSpc>
                <a:spcPct val="100000"/>
              </a:lnSpc>
              <a:spcBef>
                <a:spcPts val="0"/>
              </a:spcBef>
            </a:pPr>
            <a:r>
              <a:rPr lang="en-US" sz="1600" dirty="0" smtClean="0"/>
              <a:t>Government </a:t>
            </a:r>
            <a:r>
              <a:rPr lang="en-US" sz="1600" dirty="0"/>
              <a:t>15%</a:t>
            </a:r>
          </a:p>
          <a:p>
            <a:pPr lvl="1">
              <a:lnSpc>
                <a:spcPct val="100000"/>
              </a:lnSpc>
              <a:spcBef>
                <a:spcPts val="0"/>
              </a:spcBef>
            </a:pPr>
            <a:r>
              <a:rPr lang="en-US" sz="1600" dirty="0" smtClean="0"/>
              <a:t>Chinese Academy of Science (CAS) $1.83M</a:t>
            </a:r>
            <a:endParaRPr lang="en-US" sz="1600" dirty="0"/>
          </a:p>
          <a:p>
            <a:pPr lvl="1">
              <a:lnSpc>
                <a:spcPct val="100000"/>
              </a:lnSpc>
              <a:spcBef>
                <a:spcPts val="0"/>
              </a:spcBef>
            </a:pPr>
            <a:r>
              <a:rPr lang="en-US" sz="1600" dirty="0" smtClean="0"/>
              <a:t>National Library Board (NLB) $183K</a:t>
            </a:r>
            <a:endParaRPr lang="en-US" sz="1600" dirty="0"/>
          </a:p>
          <a:p>
            <a:pPr lvl="1">
              <a:lnSpc>
                <a:spcPct val="100000"/>
              </a:lnSpc>
              <a:spcBef>
                <a:spcPts val="0"/>
              </a:spcBef>
            </a:pPr>
            <a:r>
              <a:rPr lang="en-US" sz="1600" dirty="0" smtClean="0"/>
              <a:t>State Intellectual Property Office (SIPO) $406K</a:t>
            </a:r>
          </a:p>
          <a:p>
            <a:pPr lvl="1">
              <a:lnSpc>
                <a:spcPct val="100000"/>
              </a:lnSpc>
              <a:spcBef>
                <a:spcPts val="0"/>
              </a:spcBef>
            </a:pPr>
            <a:endParaRPr lang="en-US" sz="1600" dirty="0"/>
          </a:p>
          <a:p>
            <a:pPr>
              <a:lnSpc>
                <a:spcPct val="100000"/>
              </a:lnSpc>
              <a:spcBef>
                <a:spcPts val="0"/>
              </a:spcBef>
            </a:pPr>
            <a:r>
              <a:rPr lang="en-US" sz="1600" dirty="0" smtClean="0"/>
              <a:t>Corporate </a:t>
            </a:r>
            <a:r>
              <a:rPr lang="en-US" sz="1600" dirty="0"/>
              <a:t>4% </a:t>
            </a:r>
          </a:p>
          <a:p>
            <a:pPr lvl="1">
              <a:lnSpc>
                <a:spcPct val="100000"/>
              </a:lnSpc>
              <a:spcBef>
                <a:spcPts val="0"/>
              </a:spcBef>
            </a:pPr>
            <a:r>
              <a:rPr lang="en-US" sz="1600" dirty="0"/>
              <a:t>Huawei Tech $</a:t>
            </a:r>
            <a:r>
              <a:rPr lang="en-US" sz="1600" dirty="0" smtClean="0"/>
              <a:t>385K</a:t>
            </a:r>
            <a:endParaRPr lang="en-US" sz="1600" dirty="0"/>
          </a:p>
          <a:p>
            <a:pPr lvl="1">
              <a:lnSpc>
                <a:spcPct val="100000"/>
              </a:lnSpc>
              <a:spcBef>
                <a:spcPts val="0"/>
              </a:spcBef>
            </a:pPr>
            <a:r>
              <a:rPr lang="en-US" sz="1600" dirty="0"/>
              <a:t>Semicon Manufacturing Int’l Corp (SMICS) $</a:t>
            </a:r>
            <a:r>
              <a:rPr lang="en-US" sz="1600" dirty="0" smtClean="0"/>
              <a:t>159K</a:t>
            </a:r>
            <a:endParaRPr lang="en-US" sz="1600" dirty="0"/>
          </a:p>
          <a:p>
            <a:pPr lvl="1">
              <a:lnSpc>
                <a:spcPct val="100000"/>
              </a:lnSpc>
              <a:spcBef>
                <a:spcPts val="0"/>
              </a:spcBef>
            </a:pPr>
            <a:r>
              <a:rPr lang="en-US" sz="1600" dirty="0" smtClean="0"/>
              <a:t>Spreadtrum </a:t>
            </a:r>
            <a:r>
              <a:rPr lang="en-US" sz="1600" dirty="0"/>
              <a:t>Communications $</a:t>
            </a:r>
            <a:r>
              <a:rPr lang="en-US" sz="1600" dirty="0" smtClean="0"/>
              <a:t>131K</a:t>
            </a:r>
            <a:endParaRPr lang="en-US" sz="1600" dirty="0"/>
          </a:p>
          <a:p>
            <a:pPr lvl="1"/>
            <a:endParaRPr lang="en-US" sz="1800" dirty="0"/>
          </a:p>
        </p:txBody>
      </p:sp>
      <p:sp>
        <p:nvSpPr>
          <p:cNvPr id="5" name="Slide Number Placeholder 4"/>
          <p:cNvSpPr>
            <a:spLocks noGrp="1"/>
          </p:cNvSpPr>
          <p:nvPr>
            <p:ph type="sldNum" sz="quarter" idx="15"/>
          </p:nvPr>
        </p:nvSpPr>
        <p:spPr/>
        <p:txBody>
          <a:bodyPr/>
          <a:lstStyle/>
          <a:p>
            <a:fld id="{3DD97BEB-BAEF-0344-9D5C-EC73E478698A}" type="slidenum">
              <a:rPr lang="en-US" smtClean="0"/>
              <a:pPr/>
              <a:t>7</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367743105"/>
              </p:ext>
            </p:extLst>
          </p:nvPr>
        </p:nvGraphicFramePr>
        <p:xfrm>
          <a:off x="385321" y="887773"/>
          <a:ext cx="3737362" cy="21768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004897930"/>
              </p:ext>
            </p:extLst>
          </p:nvPr>
        </p:nvGraphicFramePr>
        <p:xfrm>
          <a:off x="1334292" y="3172416"/>
          <a:ext cx="2043287" cy="1004025"/>
        </p:xfrm>
        <a:graphic>
          <a:graphicData uri="http://schemas.openxmlformats.org/drawingml/2006/table">
            <a:tbl>
              <a:tblPr>
                <a:tableStyleId>{5C22544A-7EE6-4342-B048-85BDC9FD1C3A}</a:tableStyleId>
              </a:tblPr>
              <a:tblGrid>
                <a:gridCol w="1155565">
                  <a:extLst>
                    <a:ext uri="{9D8B030D-6E8A-4147-A177-3AD203B41FA5}">
                      <a16:colId xmlns:a16="http://schemas.microsoft.com/office/drawing/2014/main" xmlns="" val="935984802"/>
                    </a:ext>
                  </a:extLst>
                </a:gridCol>
                <a:gridCol w="887722">
                  <a:extLst>
                    <a:ext uri="{9D8B030D-6E8A-4147-A177-3AD203B41FA5}">
                      <a16:colId xmlns:a16="http://schemas.microsoft.com/office/drawing/2014/main" xmlns="" val="2751993269"/>
                    </a:ext>
                  </a:extLst>
                </a:gridCol>
              </a:tblGrid>
              <a:tr h="238466">
                <a:tc>
                  <a:txBody>
                    <a:bodyPr/>
                    <a:lstStyle/>
                    <a:p>
                      <a:pPr algn="l" fontAlgn="b"/>
                      <a:r>
                        <a:rPr lang="en-US" sz="1600" u="none" strike="noStrike" dirty="0">
                          <a:effectLst/>
                          <a:latin typeface="+mn-lt"/>
                        </a:rPr>
                        <a:t>Academic</a:t>
                      </a:r>
                      <a:endParaRPr lang="en-US" sz="1600" b="0" i="0" u="none" strike="noStrike" dirty="0">
                        <a:solidFill>
                          <a:srgbClr val="000000"/>
                        </a:solidFill>
                        <a:effectLst/>
                        <a:latin typeface="+mn-lt"/>
                      </a:endParaRPr>
                    </a:p>
                  </a:txBody>
                  <a:tcPr marL="4763" marR="4763" marT="4763" marB="0" anchor="b"/>
                </a:tc>
                <a:tc>
                  <a:txBody>
                    <a:bodyPr/>
                    <a:lstStyle/>
                    <a:p>
                      <a:pPr algn="r" fontAlgn="b"/>
                      <a:r>
                        <a:rPr lang="en-US" sz="1600" u="none" strike="noStrike" dirty="0" smtClean="0">
                          <a:effectLst/>
                          <a:latin typeface="+mn-lt"/>
                        </a:rPr>
                        <a:t>$17M</a:t>
                      </a:r>
                      <a:endParaRPr lang="en-US" sz="16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1348495261"/>
                  </a:ext>
                </a:extLst>
              </a:tr>
              <a:tr h="258216">
                <a:tc>
                  <a:txBody>
                    <a:bodyPr/>
                    <a:lstStyle/>
                    <a:p>
                      <a:pPr algn="l" fontAlgn="b"/>
                      <a:r>
                        <a:rPr lang="en-US" sz="1600" u="none" strike="noStrike" dirty="0">
                          <a:effectLst/>
                          <a:latin typeface="+mn-lt"/>
                        </a:rPr>
                        <a:t>Government</a:t>
                      </a:r>
                      <a:endParaRPr lang="en-US" sz="1600" b="0" i="0" u="none" strike="noStrike" dirty="0">
                        <a:solidFill>
                          <a:srgbClr val="000000"/>
                        </a:solidFill>
                        <a:effectLst/>
                        <a:latin typeface="+mn-lt"/>
                      </a:endParaRPr>
                    </a:p>
                  </a:txBody>
                  <a:tcPr marL="4763" marR="4763" marT="4763" marB="0" anchor="b"/>
                </a:tc>
                <a:tc>
                  <a:txBody>
                    <a:bodyPr/>
                    <a:lstStyle/>
                    <a:p>
                      <a:pPr algn="r" fontAlgn="b"/>
                      <a:r>
                        <a:rPr lang="en-US" sz="1600" u="none" strike="noStrike" dirty="0" smtClean="0">
                          <a:effectLst/>
                          <a:latin typeface="+mn-lt"/>
                        </a:rPr>
                        <a:t>$3.1M</a:t>
                      </a:r>
                      <a:endParaRPr lang="en-US" sz="16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4271491441"/>
                  </a:ext>
                </a:extLst>
              </a:tr>
              <a:tr h="238466">
                <a:tc>
                  <a:txBody>
                    <a:bodyPr/>
                    <a:lstStyle/>
                    <a:p>
                      <a:pPr algn="l" fontAlgn="b"/>
                      <a:r>
                        <a:rPr lang="en-US" sz="1600" u="none" strike="noStrike" dirty="0">
                          <a:effectLst/>
                          <a:latin typeface="+mn-lt"/>
                        </a:rPr>
                        <a:t>Corporate</a:t>
                      </a:r>
                      <a:endParaRPr lang="en-US" sz="1600" b="0" i="0" u="none" strike="noStrike" dirty="0">
                        <a:solidFill>
                          <a:srgbClr val="000000"/>
                        </a:solidFill>
                        <a:effectLst/>
                        <a:latin typeface="+mn-lt"/>
                      </a:endParaRPr>
                    </a:p>
                  </a:txBody>
                  <a:tcPr marL="4763" marR="4763" marT="4763" marB="0" anchor="b"/>
                </a:tc>
                <a:tc>
                  <a:txBody>
                    <a:bodyPr/>
                    <a:lstStyle/>
                    <a:p>
                      <a:pPr algn="r" fontAlgn="b"/>
                      <a:r>
                        <a:rPr lang="en-US" sz="1600" b="0" i="0" u="none" strike="noStrike" dirty="0" smtClean="0">
                          <a:solidFill>
                            <a:schemeClr val="dk1"/>
                          </a:solidFill>
                          <a:effectLst/>
                          <a:latin typeface="+mn-lt"/>
                        </a:rPr>
                        <a:t>$0.88M</a:t>
                      </a:r>
                      <a:endParaRPr lang="en-US" sz="16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1797124501"/>
                  </a:ext>
                </a:extLst>
              </a:tr>
              <a:tr h="238466">
                <a:tc>
                  <a:txBody>
                    <a:bodyPr/>
                    <a:lstStyle/>
                    <a:p>
                      <a:pPr algn="l" fontAlgn="b"/>
                      <a:r>
                        <a:rPr lang="en-US" sz="1600" b="0" i="0" u="none" strike="noStrike" dirty="0" smtClean="0">
                          <a:solidFill>
                            <a:srgbClr val="000000"/>
                          </a:solidFill>
                          <a:effectLst/>
                          <a:latin typeface="+mn-lt"/>
                        </a:rPr>
                        <a:t>Total</a:t>
                      </a:r>
                      <a:endParaRPr lang="en-US" sz="1600" b="0" i="0" u="none" strike="noStrike" dirty="0">
                        <a:solidFill>
                          <a:srgbClr val="000000"/>
                        </a:solidFill>
                        <a:effectLst/>
                        <a:latin typeface="+mn-lt"/>
                      </a:endParaRPr>
                    </a:p>
                  </a:txBody>
                  <a:tcPr marL="4763" marR="4763" marT="4763" marB="0" anchor="b"/>
                </a:tc>
                <a:tc>
                  <a:txBody>
                    <a:bodyPr/>
                    <a:lstStyle/>
                    <a:p>
                      <a:pPr algn="r" fontAlgn="b"/>
                      <a:r>
                        <a:rPr lang="en-US" sz="1600" u="none" strike="noStrike" dirty="0" smtClean="0">
                          <a:effectLst/>
                          <a:latin typeface="+mn-lt"/>
                        </a:rPr>
                        <a:t>$20.9M</a:t>
                      </a:r>
                      <a:endParaRPr lang="en-US" sz="16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xmlns="" val="2733554780"/>
                  </a:ext>
                </a:extLst>
              </a:tr>
            </a:tbl>
          </a:graphicData>
        </a:graphic>
      </p:graphicFrame>
      <p:sp>
        <p:nvSpPr>
          <p:cNvPr id="9" name="TextBox 8"/>
          <p:cNvSpPr txBox="1"/>
          <p:nvPr/>
        </p:nvSpPr>
        <p:spPr>
          <a:xfrm>
            <a:off x="628650" y="4585421"/>
            <a:ext cx="551754" cy="246221"/>
          </a:xfrm>
          <a:prstGeom prst="rect">
            <a:avLst/>
          </a:prstGeom>
          <a:noFill/>
        </p:spPr>
        <p:txBody>
          <a:bodyPr wrap="none" rtlCol="0">
            <a:spAutoFit/>
          </a:bodyPr>
          <a:lstStyle/>
          <a:p>
            <a:r>
              <a:rPr lang="en-US" sz="1000" dirty="0" smtClean="0"/>
              <a:t>all USD</a:t>
            </a:r>
            <a:endParaRPr lang="en-US" sz="1000" dirty="0"/>
          </a:p>
        </p:txBody>
      </p:sp>
    </p:spTree>
    <p:extLst>
      <p:ext uri="{BB962C8B-B14F-4D97-AF65-F5344CB8AC3E}">
        <p14:creationId xmlns:p14="http://schemas.microsoft.com/office/powerpoint/2010/main" val="21982812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China – By Product (US$20.9M)</a:t>
            </a:r>
            <a:endParaRPr lang="en-US" dirty="0"/>
          </a:p>
        </p:txBody>
      </p:sp>
      <p:sp>
        <p:nvSpPr>
          <p:cNvPr id="5" name="Slide Number Placeholder 4"/>
          <p:cNvSpPr>
            <a:spLocks noGrp="1"/>
          </p:cNvSpPr>
          <p:nvPr>
            <p:ph type="sldNum" sz="quarter" idx="15"/>
          </p:nvPr>
        </p:nvSpPr>
        <p:spPr/>
        <p:txBody>
          <a:bodyPr/>
          <a:lstStyle/>
          <a:p>
            <a:fld id="{3DD97BEB-BAEF-0344-9D5C-EC73E478698A}" type="slidenum">
              <a:rPr lang="en-US" smtClean="0"/>
              <a:pPr/>
              <a:t>8</a:t>
            </a:fld>
            <a:endParaRPr lang="en-US" dirty="0"/>
          </a:p>
        </p:txBody>
      </p:sp>
      <p:graphicFrame>
        <p:nvGraphicFramePr>
          <p:cNvPr id="9" name="Chart 8"/>
          <p:cNvGraphicFramePr>
            <a:graphicFrameLocks/>
          </p:cNvGraphicFramePr>
          <p:nvPr>
            <p:extLst>
              <p:ext uri="{D42A27DB-BD31-4B8C-83A1-F6EECF244321}">
                <p14:modId xmlns:p14="http://schemas.microsoft.com/office/powerpoint/2010/main" val="215041148"/>
              </p:ext>
            </p:extLst>
          </p:nvPr>
        </p:nvGraphicFramePr>
        <p:xfrm>
          <a:off x="385321" y="1060630"/>
          <a:ext cx="4054033" cy="31446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p:cNvGraphicFramePr>
            <a:graphicFrameLocks noGrp="1"/>
          </p:cNvGraphicFramePr>
          <p:nvPr>
            <p:extLst/>
          </p:nvPr>
        </p:nvGraphicFramePr>
        <p:xfrm>
          <a:off x="4867155" y="1193748"/>
          <a:ext cx="2882096" cy="2686662"/>
        </p:xfrm>
        <a:graphic>
          <a:graphicData uri="http://schemas.openxmlformats.org/drawingml/2006/table">
            <a:tbl>
              <a:tblPr>
                <a:tableStyleId>{5C22544A-7EE6-4342-B048-85BDC9FD1C3A}</a:tableStyleId>
              </a:tblPr>
              <a:tblGrid>
                <a:gridCol w="1226424">
                  <a:extLst>
                    <a:ext uri="{9D8B030D-6E8A-4147-A177-3AD203B41FA5}">
                      <a16:colId xmlns:a16="http://schemas.microsoft.com/office/drawing/2014/main" xmlns="" val="686180832"/>
                    </a:ext>
                  </a:extLst>
                </a:gridCol>
                <a:gridCol w="1655672">
                  <a:extLst>
                    <a:ext uri="{9D8B030D-6E8A-4147-A177-3AD203B41FA5}">
                      <a16:colId xmlns:a16="http://schemas.microsoft.com/office/drawing/2014/main" xmlns="" val="55878399"/>
                    </a:ext>
                  </a:extLst>
                </a:gridCol>
              </a:tblGrid>
              <a:tr h="298518">
                <a:tc>
                  <a:txBody>
                    <a:bodyPr/>
                    <a:lstStyle/>
                    <a:p>
                      <a:pPr algn="l" fontAlgn="b"/>
                      <a:r>
                        <a:rPr lang="en-US" sz="1800" u="none" strike="noStrike" dirty="0">
                          <a:effectLst/>
                        </a:rPr>
                        <a:t>IEL</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$ 20,372,713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1791884052"/>
                  </a:ext>
                </a:extLst>
              </a:tr>
              <a:tr h="298518">
                <a:tc>
                  <a:txBody>
                    <a:bodyPr/>
                    <a:lstStyle/>
                    <a:p>
                      <a:pPr algn="l" fontAlgn="b"/>
                      <a:r>
                        <a:rPr lang="en-US" sz="1800" u="none" strike="noStrike" dirty="0">
                          <a:effectLst/>
                        </a:rPr>
                        <a:t>ENT</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125,295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1536038249"/>
                  </a:ext>
                </a:extLst>
              </a:tr>
              <a:tr h="298518">
                <a:tc>
                  <a:txBody>
                    <a:bodyPr/>
                    <a:lstStyle/>
                    <a:p>
                      <a:pPr algn="l" fontAlgn="b"/>
                      <a:r>
                        <a:rPr lang="en-US" sz="1800" b="0" i="0" u="none" strike="noStrike" dirty="0" smtClean="0">
                          <a:solidFill>
                            <a:schemeClr val="dk1"/>
                          </a:solidFill>
                          <a:effectLst/>
                          <a:latin typeface="+mn-lt"/>
                        </a:rPr>
                        <a:t>ASPP</a:t>
                      </a:r>
                      <a:r>
                        <a:rPr lang="en-US" sz="1800" b="0" i="0" u="none" strike="noStrike" baseline="0" dirty="0" smtClean="0">
                          <a:solidFill>
                            <a:schemeClr val="dk1"/>
                          </a:solidFill>
                          <a:effectLst/>
                          <a:latin typeface="+mn-lt"/>
                        </a:rPr>
                        <a:t> online</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120,405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2979555536"/>
                  </a:ext>
                </a:extLst>
              </a:tr>
              <a:tr h="298518">
                <a:tc>
                  <a:txBody>
                    <a:bodyPr/>
                    <a:lstStyle/>
                    <a:p>
                      <a:pPr algn="l" fontAlgn="b"/>
                      <a:r>
                        <a:rPr lang="en-US" sz="1800" u="none" strike="noStrike" dirty="0">
                          <a:effectLst/>
                        </a:rPr>
                        <a:t>POP ALL</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81,095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3779020204"/>
                  </a:ext>
                </a:extLst>
              </a:tr>
              <a:tr h="298518">
                <a:tc>
                  <a:txBody>
                    <a:bodyPr/>
                    <a:lstStyle/>
                    <a:p>
                      <a:pPr algn="l" fontAlgn="b"/>
                      <a:r>
                        <a:rPr lang="en-US" sz="1800" u="none" strike="noStrike" dirty="0">
                          <a:effectLst/>
                        </a:rPr>
                        <a:t>Standards</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59,589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221352619"/>
                  </a:ext>
                </a:extLst>
              </a:tr>
              <a:tr h="298518">
                <a:tc>
                  <a:txBody>
                    <a:bodyPr/>
                    <a:lstStyle/>
                    <a:p>
                      <a:pPr algn="l" fontAlgn="b"/>
                      <a:r>
                        <a:rPr lang="en-US" sz="1800" u="none" strike="noStrike" dirty="0">
                          <a:effectLst/>
                        </a:rPr>
                        <a:t>USB</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57,160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3833316593"/>
                  </a:ext>
                </a:extLst>
              </a:tr>
              <a:tr h="298518">
                <a:tc>
                  <a:txBody>
                    <a:bodyPr/>
                    <a:lstStyle/>
                    <a:p>
                      <a:pPr algn="l" fontAlgn="b"/>
                      <a:r>
                        <a:rPr lang="en-US" sz="1800" u="none" strike="noStrike" dirty="0">
                          <a:effectLst/>
                        </a:rPr>
                        <a:t>IBM</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53,554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4147432449"/>
                  </a:ext>
                </a:extLst>
              </a:tr>
              <a:tr h="298518">
                <a:tc>
                  <a:txBody>
                    <a:bodyPr/>
                    <a:lstStyle/>
                    <a:p>
                      <a:pPr algn="l" fontAlgn="b"/>
                      <a:r>
                        <a:rPr lang="en-US" sz="1800" u="none" strike="noStrike" dirty="0">
                          <a:effectLst/>
                        </a:rPr>
                        <a:t>CWG</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34,650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4214059132"/>
                  </a:ext>
                </a:extLst>
              </a:tr>
              <a:tr h="298518">
                <a:tc>
                  <a:txBody>
                    <a:bodyPr/>
                    <a:lstStyle/>
                    <a:p>
                      <a:pPr algn="l" fontAlgn="b"/>
                      <a:r>
                        <a:rPr lang="en-US" sz="1800" u="none" strike="noStrike" dirty="0">
                          <a:effectLst/>
                        </a:rPr>
                        <a:t>SMPTEJ</a:t>
                      </a:r>
                      <a:endParaRPr lang="en-US" sz="1800" b="0" i="0" u="none" strike="noStrike" dirty="0">
                        <a:solidFill>
                          <a:srgbClr val="000000"/>
                        </a:solidFill>
                        <a:effectLst/>
                        <a:latin typeface="Arial" panose="020B0604020202020204" pitchFamily="34" charset="0"/>
                      </a:endParaRPr>
                    </a:p>
                  </a:txBody>
                  <a:tcPr marL="4763" marR="4763" marT="4763" marB="0" anchor="b"/>
                </a:tc>
                <a:tc>
                  <a:txBody>
                    <a:bodyPr/>
                    <a:lstStyle/>
                    <a:p>
                      <a:pPr algn="l" fontAlgn="b"/>
                      <a:r>
                        <a:rPr lang="en-US" sz="1800" u="none" strike="noStrike" dirty="0">
                          <a:effectLst/>
                        </a:rPr>
                        <a:t> $           9,820 </a:t>
                      </a:r>
                      <a:endParaRPr lang="en-US" sz="1800" b="0" i="0" u="none" strike="noStrike" dirty="0">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xmlns="" val="1854384497"/>
                  </a:ext>
                </a:extLst>
              </a:tr>
            </a:tbl>
          </a:graphicData>
        </a:graphic>
      </p:graphicFrame>
      <p:sp>
        <p:nvSpPr>
          <p:cNvPr id="7" name="TextBox 6"/>
          <p:cNvSpPr txBox="1"/>
          <p:nvPr/>
        </p:nvSpPr>
        <p:spPr>
          <a:xfrm>
            <a:off x="628650" y="4585421"/>
            <a:ext cx="551754" cy="246221"/>
          </a:xfrm>
          <a:prstGeom prst="rect">
            <a:avLst/>
          </a:prstGeom>
          <a:noFill/>
        </p:spPr>
        <p:txBody>
          <a:bodyPr wrap="none" rtlCol="0">
            <a:spAutoFit/>
          </a:bodyPr>
          <a:lstStyle/>
          <a:p>
            <a:r>
              <a:rPr lang="en-US" sz="1000" dirty="0" smtClean="0"/>
              <a:t>all USD</a:t>
            </a:r>
            <a:endParaRPr lang="en-US" sz="1000" dirty="0"/>
          </a:p>
        </p:txBody>
      </p:sp>
    </p:spTree>
    <p:extLst>
      <p:ext uri="{BB962C8B-B14F-4D97-AF65-F5344CB8AC3E}">
        <p14:creationId xmlns:p14="http://schemas.microsoft.com/office/powerpoint/2010/main" val="5111764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OC" val="true"/>
  <p:tag name="NOPAGENUMBER" val="True"/>
</p:tagLst>
</file>

<file path=ppt/tags/tag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
  <p:tag name="FORMATSSLIDEID" val="413"/>
  <p:tag name="FORMATSFILENAME" val="Standard Slides.pot"/>
  <p:tag name="POSITIONSHAPE" val="Rectangle 2"/>
  <p:tag name="POSITIONSLIDEID" val="413"/>
  <p:tag name="SIZESHAPE" val="Rectangle 2"/>
  <p:tag name="SIZESLIDEID" val="413"/>
</p:tagLst>
</file>

<file path=ppt/theme/theme1.xml><?xml version="1.0" encoding="utf-8"?>
<a:theme xmlns:a="http://schemas.openxmlformats.org/drawingml/2006/main" name="Theme 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DCI-113_Branded_PPT_Template_B_Final_FullScreen" id="{42F2A728-38A7-F741-8697-F23A46403293}" vid="{291ADA43-C1E7-0449-827C-A2959B3E2C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16-DCI-113_Branded_PPT_Template_B_Final_FullScreen</Template>
  <TotalTime>2312</TotalTime>
  <Words>3557</Words>
  <Application>Microsoft Macintosh PowerPoint</Application>
  <PresentationFormat>On-screen Show (16:9)</PresentationFormat>
  <Paragraphs>634</Paragraphs>
  <Slides>37</Slides>
  <Notes>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(Body)</vt:lpstr>
      <vt:lpstr>Courier New</vt:lpstr>
      <vt:lpstr>LucidaGrande</vt:lpstr>
      <vt:lpstr>ＭＳ Ｐゴシック</vt:lpstr>
      <vt:lpstr>Times New Roman</vt:lpstr>
      <vt:lpstr>Verdana</vt:lpstr>
      <vt:lpstr>Wingdings</vt:lpstr>
      <vt:lpstr>Theme 1</vt:lpstr>
      <vt:lpstr>IEEE Executive Director’s Report  </vt:lpstr>
      <vt:lpstr>IEEE Membership Stats</vt:lpstr>
      <vt:lpstr>Market Highlights</vt:lpstr>
      <vt:lpstr>Region 10 leads in downloads from IEEE Xplore</vt:lpstr>
      <vt:lpstr>Japan – By Market Type (US$10.6M)</vt:lpstr>
      <vt:lpstr>Japan – By Product (US$10.6M)</vt:lpstr>
      <vt:lpstr>Japan YTD Highlights</vt:lpstr>
      <vt:lpstr>China – By Market Type (US$20.9M) </vt:lpstr>
      <vt:lpstr>China – By Product (US$20.9M)</vt:lpstr>
      <vt:lpstr>China YTD Highlights</vt:lpstr>
      <vt:lpstr>South Korea – By Market Type (US$9.13M)</vt:lpstr>
      <vt:lpstr>South Korea – By Product (US$9.13M)</vt:lpstr>
      <vt:lpstr>South Korea YTD Highlights</vt:lpstr>
      <vt:lpstr>India – By Market Type (US$16.89M)</vt:lpstr>
      <vt:lpstr>India – By Product (US$16.89M)</vt:lpstr>
      <vt:lpstr>India YTD Highlights</vt:lpstr>
      <vt:lpstr>India YTD Challenges</vt:lpstr>
      <vt:lpstr>Pakistan</vt:lpstr>
      <vt:lpstr>Products and Services </vt:lpstr>
      <vt:lpstr>Expanding Research from China</vt:lpstr>
      <vt:lpstr>IEEE GlobalSpec Engineering360 Platform</vt:lpstr>
      <vt:lpstr>IEEE Collabratec™</vt:lpstr>
      <vt:lpstr>IEEE Collabratec™</vt:lpstr>
      <vt:lpstr>IEEE Internet Initiative (3I)</vt:lpstr>
      <vt:lpstr>IEEE TechEthics™ Program</vt:lpstr>
      <vt:lpstr>IEEE President’s Outreach in South Korea and Taiwan </vt:lpstr>
      <vt:lpstr>Industry Advisor Board (IAB) </vt:lpstr>
      <vt:lpstr>2017 IEEE Authorship Workshop</vt:lpstr>
      <vt:lpstr>Teacher In-Service Workshop in Australia </vt:lpstr>
      <vt:lpstr>IEEE Guide to the Internet of Things Course Program</vt:lpstr>
      <vt:lpstr>IEEE-Eta Kappa Nu Chapter Installations</vt:lpstr>
      <vt:lpstr>PowerPoint Presentation</vt:lpstr>
      <vt:lpstr>PowerPoint Presentation</vt:lpstr>
      <vt:lpstr>2017 IEEE Milestones in Region 10</vt:lpstr>
      <vt:lpstr>2017 IEEE Technical Field Award Recipients </vt:lpstr>
      <vt:lpstr>IEEE Technology Centre GmbH, Vienna</vt:lpstr>
      <vt:lpstr>Questions?</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McCarthy</dc:creator>
  <cp:lastModifiedBy>Edward Prendergast</cp:lastModifiedBy>
  <cp:revision>245</cp:revision>
  <cp:lastPrinted>2017-07-28T15:13:50Z</cp:lastPrinted>
  <dcterms:created xsi:type="dcterms:W3CDTF">2016-10-24T19:40:55Z</dcterms:created>
  <dcterms:modified xsi:type="dcterms:W3CDTF">2017-08-08T23:05:31Z</dcterms:modified>
</cp:coreProperties>
</file>