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Lst>
  <p:notesMasterIdLst>
    <p:notesMasterId r:id="rId15"/>
  </p:notesMasterIdLst>
  <p:handoutMasterIdLst>
    <p:handoutMasterId r:id="rId16"/>
  </p:handoutMasterIdLst>
  <p:sldIdLst>
    <p:sldId id="270" r:id="rId3"/>
    <p:sldId id="259" r:id="rId4"/>
    <p:sldId id="260" r:id="rId5"/>
    <p:sldId id="261" r:id="rId6"/>
    <p:sldId id="263" r:id="rId7"/>
    <p:sldId id="264" r:id="rId8"/>
    <p:sldId id="265" r:id="rId9"/>
    <p:sldId id="266" r:id="rId10"/>
    <p:sldId id="271" r:id="rId11"/>
    <p:sldId id="272" r:id="rId12"/>
    <p:sldId id="273" r:id="rId13"/>
    <p:sldId id="269" r:id="rId14"/>
  </p:sldIdLst>
  <p:sldSz cx="9144000" cy="5143500" type="screen16x9"/>
  <p:notesSz cx="9309100" cy="70532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1"/>
    <a:srgbClr val="CC0033"/>
    <a:srgbClr val="E37222"/>
    <a:srgbClr val="FDC82F"/>
    <a:srgbClr val="69BE28"/>
    <a:srgbClr val="008542"/>
    <a:srgbClr val="6B1F73"/>
    <a:srgbClr val="009FDA"/>
    <a:srgbClr val="0B5172"/>
    <a:srgbClr val="66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3"/>
    <p:restoredTop sz="94658"/>
  </p:normalViewPr>
  <p:slideViewPr>
    <p:cSldViewPr snapToGrid="0" snapToObjects="1">
      <p:cViewPr varScale="1">
        <p:scale>
          <a:sx n="117" d="100"/>
          <a:sy n="117" d="100"/>
        </p:scale>
        <p:origin x="298" y="8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3943" cy="353888"/>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5273003" y="1"/>
            <a:ext cx="4033943" cy="353888"/>
          </a:xfrm>
          <a:prstGeom prst="rect">
            <a:avLst/>
          </a:prstGeom>
        </p:spPr>
        <p:txBody>
          <a:bodyPr vert="horz" lIns="93497" tIns="46749" rIns="93497" bIns="46749" rtlCol="0"/>
          <a:lstStyle>
            <a:lvl1pPr algn="r">
              <a:defRPr sz="1200"/>
            </a:lvl1pPr>
          </a:lstStyle>
          <a:p>
            <a:fld id="{FBC0642C-5F72-48EA-85A8-4CAF312E79F1}" type="datetimeFigureOut">
              <a:rPr lang="en-US" smtClean="0"/>
              <a:t>8/11/2017</a:t>
            </a:fld>
            <a:endParaRPr lang="en-US"/>
          </a:p>
        </p:txBody>
      </p:sp>
      <p:sp>
        <p:nvSpPr>
          <p:cNvPr id="4" name="Footer Placeholder 3"/>
          <p:cNvSpPr>
            <a:spLocks noGrp="1"/>
          </p:cNvSpPr>
          <p:nvPr>
            <p:ph type="ftr" sz="quarter" idx="2"/>
          </p:nvPr>
        </p:nvSpPr>
        <p:spPr>
          <a:xfrm>
            <a:off x="0" y="6699376"/>
            <a:ext cx="4033943" cy="353887"/>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5273003" y="6699376"/>
            <a:ext cx="4033943" cy="353887"/>
          </a:xfrm>
          <a:prstGeom prst="rect">
            <a:avLst/>
          </a:prstGeom>
        </p:spPr>
        <p:txBody>
          <a:bodyPr vert="horz" lIns="93497" tIns="46749" rIns="93497" bIns="46749" rtlCol="0" anchor="b"/>
          <a:lstStyle>
            <a:lvl1pPr algn="r">
              <a:defRPr sz="1200"/>
            </a:lvl1pPr>
          </a:lstStyle>
          <a:p>
            <a:fld id="{35827E20-818D-47CF-96B8-50AD58C14265}" type="slidenum">
              <a:rPr lang="en-US" smtClean="0"/>
              <a:t>‹#›</a:t>
            </a:fld>
            <a:endParaRPr lang="en-US"/>
          </a:p>
        </p:txBody>
      </p:sp>
    </p:spTree>
    <p:extLst>
      <p:ext uri="{BB962C8B-B14F-4D97-AF65-F5344CB8AC3E}">
        <p14:creationId xmlns:p14="http://schemas.microsoft.com/office/powerpoint/2010/main" val="4178445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3943" cy="353888"/>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5273003" y="1"/>
            <a:ext cx="4033943" cy="353888"/>
          </a:xfrm>
          <a:prstGeom prst="rect">
            <a:avLst/>
          </a:prstGeom>
        </p:spPr>
        <p:txBody>
          <a:bodyPr vert="horz" lIns="93497" tIns="46749" rIns="93497" bIns="46749" rtlCol="0"/>
          <a:lstStyle>
            <a:lvl1pPr algn="r">
              <a:defRPr sz="1200"/>
            </a:lvl1pPr>
          </a:lstStyle>
          <a:p>
            <a:fld id="{90328D45-CD78-E946-97C3-593DC6155472}" type="datetimeFigureOut">
              <a:rPr lang="en-US" smtClean="0"/>
              <a:t>8/11/2017</a:t>
            </a:fld>
            <a:endParaRPr lang="en-US"/>
          </a:p>
        </p:txBody>
      </p:sp>
      <p:sp>
        <p:nvSpPr>
          <p:cNvPr id="4" name="Slide Image Placeholder 3"/>
          <p:cNvSpPr>
            <a:spLocks noGrp="1" noRot="1" noChangeAspect="1"/>
          </p:cNvSpPr>
          <p:nvPr>
            <p:ph type="sldImg" idx="2"/>
          </p:nvPr>
        </p:nvSpPr>
        <p:spPr>
          <a:xfrm>
            <a:off x="2538413" y="881063"/>
            <a:ext cx="4232275" cy="2381250"/>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930910" y="3394382"/>
            <a:ext cx="7447280" cy="2777223"/>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99376"/>
            <a:ext cx="4033943" cy="353887"/>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5273003" y="6699376"/>
            <a:ext cx="4033943" cy="353887"/>
          </a:xfrm>
          <a:prstGeom prst="rect">
            <a:avLst/>
          </a:prstGeom>
        </p:spPr>
        <p:txBody>
          <a:bodyPr vert="horz" lIns="93497" tIns="46749" rIns="93497" bIns="46749"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1</a:t>
            </a:fld>
            <a:endParaRPr lang="en-US"/>
          </a:p>
        </p:txBody>
      </p:sp>
    </p:spTree>
    <p:extLst>
      <p:ext uri="{BB962C8B-B14F-4D97-AF65-F5344CB8AC3E}">
        <p14:creationId xmlns:p14="http://schemas.microsoft.com/office/powerpoint/2010/main" val="272086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10</a:t>
            </a:fld>
            <a:endParaRPr lang="en-US"/>
          </a:p>
        </p:txBody>
      </p:sp>
    </p:spTree>
    <p:extLst>
      <p:ext uri="{BB962C8B-B14F-4D97-AF65-F5344CB8AC3E}">
        <p14:creationId xmlns:p14="http://schemas.microsoft.com/office/powerpoint/2010/main" val="144346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11</a:t>
            </a:fld>
            <a:endParaRPr lang="en-US"/>
          </a:p>
        </p:txBody>
      </p:sp>
    </p:spTree>
    <p:extLst>
      <p:ext uri="{BB962C8B-B14F-4D97-AF65-F5344CB8AC3E}">
        <p14:creationId xmlns:p14="http://schemas.microsoft.com/office/powerpoint/2010/main" val="3495651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12</a:t>
            </a:fld>
            <a:endParaRPr lang="en-US"/>
          </a:p>
        </p:txBody>
      </p:sp>
    </p:spTree>
    <p:extLst>
      <p:ext uri="{BB962C8B-B14F-4D97-AF65-F5344CB8AC3E}">
        <p14:creationId xmlns:p14="http://schemas.microsoft.com/office/powerpoint/2010/main" val="313344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134149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3</a:t>
            </a:fld>
            <a:endParaRPr lang="en-US"/>
          </a:p>
        </p:txBody>
      </p:sp>
    </p:spTree>
    <p:extLst>
      <p:ext uri="{BB962C8B-B14F-4D97-AF65-F5344CB8AC3E}">
        <p14:creationId xmlns:p14="http://schemas.microsoft.com/office/powerpoint/2010/main" val="427986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4</a:t>
            </a:fld>
            <a:endParaRPr lang="en-US"/>
          </a:p>
        </p:txBody>
      </p:sp>
    </p:spTree>
    <p:extLst>
      <p:ext uri="{BB962C8B-B14F-4D97-AF65-F5344CB8AC3E}">
        <p14:creationId xmlns:p14="http://schemas.microsoft.com/office/powerpoint/2010/main" val="115712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5</a:t>
            </a:fld>
            <a:endParaRPr lang="en-US"/>
          </a:p>
        </p:txBody>
      </p:sp>
    </p:spTree>
    <p:extLst>
      <p:ext uri="{BB962C8B-B14F-4D97-AF65-F5344CB8AC3E}">
        <p14:creationId xmlns:p14="http://schemas.microsoft.com/office/powerpoint/2010/main" val="232626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6</a:t>
            </a:fld>
            <a:endParaRPr lang="en-US"/>
          </a:p>
        </p:txBody>
      </p:sp>
    </p:spTree>
    <p:extLst>
      <p:ext uri="{BB962C8B-B14F-4D97-AF65-F5344CB8AC3E}">
        <p14:creationId xmlns:p14="http://schemas.microsoft.com/office/powerpoint/2010/main" val="429108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413457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8</a:t>
            </a:fld>
            <a:endParaRPr lang="en-US"/>
          </a:p>
        </p:txBody>
      </p:sp>
    </p:spTree>
    <p:extLst>
      <p:ext uri="{BB962C8B-B14F-4D97-AF65-F5344CB8AC3E}">
        <p14:creationId xmlns:p14="http://schemas.microsoft.com/office/powerpoint/2010/main" val="415317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362D4-5DD5-1441-A093-8EF5773AF7CF}" type="slidenum">
              <a:rPr lang="en-US" smtClean="0"/>
              <a:t>9</a:t>
            </a:fld>
            <a:endParaRPr lang="en-US"/>
          </a:p>
        </p:txBody>
      </p:sp>
    </p:spTree>
    <p:extLst>
      <p:ext uri="{BB962C8B-B14F-4D97-AF65-F5344CB8AC3E}">
        <p14:creationId xmlns:p14="http://schemas.microsoft.com/office/powerpoint/2010/main" val="10010365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5143500"/>
          </a:xfrm>
          <a:prstGeom prst="rect">
            <a:avLst/>
          </a:prstGeom>
        </p:spPr>
      </p:pic>
      <p:sp>
        <p:nvSpPr>
          <p:cNvPr id="2"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Subhead</a:t>
            </a:r>
            <a:endParaRPr lang="en-US" dirty="0"/>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pic>
        <p:nvPicPr>
          <p:cNvPr id="25" name="Pictur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 y="619632"/>
            <a:ext cx="1456944" cy="2414016"/>
          </a:xfrm>
          <a:prstGeom prst="rect">
            <a:avLst/>
          </a:prstGeom>
        </p:spPr>
      </p:pic>
      <p:pic>
        <p:nvPicPr>
          <p:cNvPr id="26" name="Picture 2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69066" y="619632"/>
            <a:ext cx="1944624" cy="2414016"/>
          </a:xfrm>
          <a:prstGeom prst="rect">
            <a:avLst/>
          </a:prstGeom>
        </p:spPr>
      </p:pic>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131" y="619632"/>
            <a:ext cx="2365248" cy="2414016"/>
          </a:xfrm>
          <a:prstGeom prst="rect">
            <a:avLst/>
          </a:prstGeom>
        </p:spPr>
      </p:pic>
      <p:pic>
        <p:nvPicPr>
          <p:cNvPr id="28" name="Picture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766746" y="619632"/>
            <a:ext cx="1956816" cy="2414016"/>
          </a:xfrm>
          <a:prstGeom prst="rect">
            <a:avLst/>
          </a:prstGeom>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21916" y="619632"/>
            <a:ext cx="1499616" cy="2414016"/>
          </a:xfrm>
          <a:prstGeom prst="rect">
            <a:avLst/>
          </a:prstGeom>
        </p:spPr>
      </p:pic>
    </p:spTree>
    <p:extLst>
      <p:ext uri="{BB962C8B-B14F-4D97-AF65-F5344CB8AC3E}">
        <p14:creationId xmlns:p14="http://schemas.microsoft.com/office/powerpoint/2010/main" val="11416079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4" name="Content Placeholder 3"/>
          <p:cNvSpPr>
            <a:spLocks noGrp="1"/>
          </p:cNvSpPr>
          <p:nvPr>
            <p:ph sz="half" idx="2" hasCustomPrompt="1"/>
          </p:nvPr>
        </p:nvSpPr>
        <p:spPr>
          <a:xfrm>
            <a:off x="4629150" y="2844601"/>
            <a:ext cx="3886200" cy="1369180"/>
          </a:xfrm>
        </p:spPr>
        <p:txBody>
          <a:bodyPr/>
          <a:lstStyle>
            <a:lvl1pPr marL="0" indent="0">
              <a:buNone/>
              <a:defRPr sz="900" i="1"/>
            </a:lvl1pPr>
          </a:lstStyle>
          <a:p>
            <a:pPr lvl="0"/>
            <a:r>
              <a:rPr lang="en-US" dirty="0" smtClean="0"/>
              <a:t>Insert Object</a:t>
            </a:r>
            <a:endParaRPr lang="en-US" dirty="0"/>
          </a:p>
        </p:txBody>
      </p:sp>
      <p:sp>
        <p:nvSpPr>
          <p:cNvPr id="14" name="Text Placeholder 13"/>
          <p:cNvSpPr>
            <a:spLocks noGrp="1"/>
          </p:cNvSpPr>
          <p:nvPr>
            <p:ph type="body" sz="quarter" idx="13"/>
          </p:nvPr>
        </p:nvSpPr>
        <p:spPr>
          <a:xfrm>
            <a:off x="6286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4" hasCustomPrompt="1"/>
          </p:nvPr>
        </p:nvSpPr>
        <p:spPr>
          <a:xfrm>
            <a:off x="4629150" y="1369219"/>
            <a:ext cx="3886200" cy="1369180"/>
          </a:xfrm>
        </p:spPr>
        <p:txBody>
          <a:bodyPr/>
          <a:lstStyle>
            <a:lvl1pPr marL="0" indent="0">
              <a:buNone/>
              <a:defRPr sz="900" i="1"/>
            </a:lvl1pPr>
          </a:lstStyle>
          <a:p>
            <a:pPr lvl="0"/>
            <a:r>
              <a:rPr lang="en-US" dirty="0" smtClean="0"/>
              <a:t>Insert Object</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551443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4629150" y="2128102"/>
            <a:ext cx="3886200" cy="2085680"/>
          </a:xfrm>
        </p:spPr>
        <p:txBody>
          <a:bodyPr/>
          <a:lstStyle>
            <a:lvl1pPr marL="0" indent="0">
              <a:buNone/>
              <a:defRPr sz="9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6286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5975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628650" y="1361923"/>
            <a:ext cx="3886200" cy="2851699"/>
          </a:xfrm>
        </p:spPr>
        <p:txBody>
          <a:bodyPr/>
          <a:lstStyle>
            <a:lvl1pPr marL="0" indent="0">
              <a:buNone/>
              <a:defRPr sz="9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4629150" y="2128101"/>
            <a:ext cx="3886200" cy="20855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4629150" y="1369219"/>
            <a:ext cx="3886200" cy="758882"/>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endParaRPr lang="en-US" dirty="0" smtClean="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677514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4629150" y="2855320"/>
            <a:ext cx="3886200" cy="1358461"/>
          </a:xfrm>
        </p:spPr>
        <p:txBody>
          <a:bodyPr/>
          <a:lstStyle>
            <a:lvl1pPr marL="0" indent="0">
              <a:buNone/>
              <a:defRPr sz="9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628650" y="1369219"/>
            <a:ext cx="3886200" cy="13750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3"/>
          <p:cNvSpPr>
            <a:spLocks noGrp="1"/>
          </p:cNvSpPr>
          <p:nvPr>
            <p:ph sz="half" idx="14" hasCustomPrompt="1"/>
          </p:nvPr>
        </p:nvSpPr>
        <p:spPr>
          <a:xfrm>
            <a:off x="4629150" y="1385779"/>
            <a:ext cx="3886200" cy="1358461"/>
          </a:xfrm>
        </p:spPr>
        <p:txBody>
          <a:bodyPr/>
          <a:lstStyle>
            <a:lvl1pPr marL="0" indent="0">
              <a:buNone/>
              <a:defRPr sz="900" i="1"/>
            </a:lvl1pPr>
          </a:lstStyle>
          <a:p>
            <a:pPr lvl="0"/>
            <a:r>
              <a:rPr lang="en-US" dirty="0" smtClean="0"/>
              <a:t>Insert Object</a:t>
            </a:r>
            <a:endParaRPr lang="en-US" dirty="0"/>
          </a:p>
        </p:txBody>
      </p:sp>
      <p:sp>
        <p:nvSpPr>
          <p:cNvPr id="16" name="Content Placeholder 3"/>
          <p:cNvSpPr>
            <a:spLocks noGrp="1"/>
          </p:cNvSpPr>
          <p:nvPr>
            <p:ph sz="half" idx="15" hasCustomPrompt="1"/>
          </p:nvPr>
        </p:nvSpPr>
        <p:spPr>
          <a:xfrm>
            <a:off x="628650" y="2855320"/>
            <a:ext cx="3886200" cy="1358461"/>
          </a:xfrm>
        </p:spPr>
        <p:txBody>
          <a:bodyPr/>
          <a:lstStyle>
            <a:lvl1pPr marL="0" indent="0">
              <a:buNone/>
              <a:defRPr sz="900" i="1"/>
            </a:lvl1pPr>
          </a:lstStyle>
          <a:p>
            <a:pPr lvl="0"/>
            <a:r>
              <a:rPr lang="en-US" dirty="0" smtClean="0"/>
              <a:t>Insert Object</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596008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4" name="Text Placeholder 13"/>
          <p:cNvSpPr>
            <a:spLocks noGrp="1"/>
          </p:cNvSpPr>
          <p:nvPr>
            <p:ph type="body" sz="quarter" idx="13"/>
          </p:nvPr>
        </p:nvSpPr>
        <p:spPr>
          <a:xfrm>
            <a:off x="628651" y="1369219"/>
            <a:ext cx="3019523"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able Placeholder 8"/>
          <p:cNvSpPr>
            <a:spLocks noGrp="1"/>
          </p:cNvSpPr>
          <p:nvPr>
            <p:ph type="tbl" sz="quarter" idx="14" hasCustomPrompt="1"/>
          </p:nvPr>
        </p:nvSpPr>
        <p:spPr>
          <a:xfrm>
            <a:off x="3789576" y="1369219"/>
            <a:ext cx="4725775" cy="2844404"/>
          </a:xfrm>
        </p:spPr>
        <p:txBody>
          <a:bodyPr>
            <a:normAutofit/>
          </a:bodyPr>
          <a:lstStyle>
            <a:lvl1pPr marL="0" indent="0">
              <a:buNone/>
              <a:defRPr sz="900" i="1"/>
            </a:lvl1pPr>
          </a:lstStyle>
          <a:p>
            <a:pPr lvl="0"/>
            <a:r>
              <a:rPr lang="en-US" dirty="0" smtClean="0"/>
              <a:t>Insert Object</a:t>
            </a:r>
            <a:endParaRPr lang="en-US" dirty="0"/>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4077240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46291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28650" y="3591613"/>
            <a:ext cx="3886200" cy="622010"/>
          </a:xfrm>
        </p:spPr>
        <p:txBody>
          <a:bodyPr>
            <a:no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endParaRPr lang="en-US" dirty="0" smtClean="0"/>
          </a:p>
        </p:txBody>
      </p:sp>
      <p:sp>
        <p:nvSpPr>
          <p:cNvPr id="3" name="Picture Placeholder 2"/>
          <p:cNvSpPr>
            <a:spLocks noGrp="1"/>
          </p:cNvSpPr>
          <p:nvPr>
            <p:ph type="pic" sz="quarter" idx="15" hasCustomPrompt="1"/>
          </p:nvPr>
        </p:nvSpPr>
        <p:spPr>
          <a:xfrm>
            <a:off x="628650" y="1369219"/>
            <a:ext cx="3886200" cy="2222393"/>
          </a:xfrm>
        </p:spPr>
        <p:txBody>
          <a:bodyPr>
            <a:normAutofit/>
          </a:bodyPr>
          <a:lstStyle>
            <a:lvl1pPr marL="0" indent="0">
              <a:buNone/>
              <a:defRPr sz="900" i="1" baseline="0"/>
            </a:lvl1pPr>
          </a:lstStyle>
          <a:p>
            <a:r>
              <a:rPr lang="en-US" dirty="0" smtClean="0"/>
              <a:t>Insert Photo</a:t>
            </a:r>
            <a:endParaRPr lang="en-US" dirty="0"/>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838955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6749" y="4165059"/>
            <a:ext cx="1229138" cy="692415"/>
          </a:xfrm>
          <a:prstGeom prst="rect">
            <a:avLst/>
          </a:prstGeom>
        </p:spPr>
      </p:pic>
    </p:spTree>
    <p:extLst>
      <p:ext uri="{BB962C8B-B14F-4D97-AF65-F5344CB8AC3E}">
        <p14:creationId xmlns:p14="http://schemas.microsoft.com/office/powerpoint/2010/main" val="844104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2128100"/>
            <a:ext cx="7886700" cy="1604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28650" y="1369219"/>
            <a:ext cx="7886700" cy="758882"/>
          </a:xfrm>
        </p:spPr>
        <p:txBody>
          <a:bodyPr>
            <a:norm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ea</a:t>
            </a:r>
            <a:r>
              <a:rPr lang="en-US" dirty="0" smtClean="0"/>
              <a:t> </a:t>
            </a:r>
            <a:r>
              <a:rPr lang="en-US" dirty="0" err="1" smtClean="0"/>
              <a:t>consequat</a:t>
            </a:r>
            <a:r>
              <a:rPr lang="en-US" dirty="0" smtClean="0"/>
              <a:t>.</a:t>
            </a:r>
          </a:p>
        </p:txBody>
      </p:sp>
      <p:sp>
        <p:nvSpPr>
          <p:cNvPr id="14" name="Text Placeholder 13"/>
          <p:cNvSpPr>
            <a:spLocks noGrp="1"/>
          </p:cNvSpPr>
          <p:nvPr>
            <p:ph type="body" sz="quarter" idx="15" hasCustomPrompt="1"/>
          </p:nvPr>
        </p:nvSpPr>
        <p:spPr>
          <a:xfrm>
            <a:off x="628650" y="3733015"/>
            <a:ext cx="7886700" cy="497168"/>
          </a:xfrm>
        </p:spPr>
        <p:txBody>
          <a:bodyPr>
            <a:normAutofit/>
          </a:bodyPr>
          <a:lstStyle>
            <a:lvl1pPr marL="0" indent="0">
              <a:buNone/>
              <a:defRPr sz="1500" b="1" i="1">
                <a:solidFill>
                  <a:srgbClr val="0066A1"/>
                </a:solidFill>
              </a:defRPr>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27891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3004794"/>
            <a:ext cx="3886200" cy="12088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28650" y="1369219"/>
            <a:ext cx="7886700" cy="1556426"/>
          </a:xfrm>
        </p:spPr>
        <p:txBody>
          <a:bodyPr numCol="2" spcCol="274320">
            <a:normAutofit/>
          </a:bodyPr>
          <a:lstStyle>
            <a:lvl1pPr marL="0" indent="0">
              <a:buNone/>
              <a:defRPr sz="1500"/>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r>
              <a:rPr lang="en-US" dirty="0" err="1" smtClean="0"/>
              <a:t>Duis</a:t>
            </a:r>
            <a:r>
              <a:rPr lang="en-US" dirty="0" smtClean="0"/>
              <a:t> </a:t>
            </a:r>
            <a:r>
              <a:rPr lang="en-US" dirty="0" err="1" smtClean="0"/>
              <a:t>aute</a:t>
            </a:r>
            <a:r>
              <a:rPr lang="en-US" dirty="0" smtClean="0"/>
              <a:t> </a:t>
            </a:r>
            <a:r>
              <a:rPr lang="en-US" dirty="0" err="1" smtClean="0"/>
              <a:t>irure</a:t>
            </a:r>
            <a:r>
              <a:rPr lang="en-US" dirty="0" smtClean="0"/>
              <a:t> dolor in </a:t>
            </a:r>
            <a:r>
              <a:rPr lang="en-US" dirty="0" err="1" smtClean="0"/>
              <a:t>reprehenderit</a:t>
            </a:r>
            <a:r>
              <a:rPr lang="en-US" dirty="0" smtClean="0"/>
              <a:t> in </a:t>
            </a:r>
            <a:r>
              <a:rPr lang="en-US" dirty="0" err="1" smtClean="0"/>
              <a:t>voluptate</a:t>
            </a:r>
            <a:r>
              <a:rPr lang="en-US" dirty="0" smtClean="0"/>
              <a:t> </a:t>
            </a:r>
            <a:r>
              <a:rPr lang="en-US" dirty="0" err="1" smtClean="0"/>
              <a:t>velit</a:t>
            </a:r>
            <a:r>
              <a:rPr lang="en-US" dirty="0" smtClean="0"/>
              <a:t> </a:t>
            </a:r>
            <a:r>
              <a:rPr lang="en-US" dirty="0" err="1" smtClean="0"/>
              <a:t>esse</a:t>
            </a:r>
            <a:r>
              <a:rPr lang="en-US" dirty="0" smtClean="0"/>
              <a:t> </a:t>
            </a:r>
            <a:r>
              <a:rPr lang="en-US" dirty="0" err="1" smtClean="0"/>
              <a:t>cillum</a:t>
            </a:r>
            <a:r>
              <a:rPr lang="en-US" dirty="0" smtClean="0"/>
              <a:t> </a:t>
            </a:r>
            <a:r>
              <a:rPr lang="en-US" dirty="0" err="1" smtClean="0"/>
              <a:t>dolore</a:t>
            </a:r>
            <a:r>
              <a:rPr lang="en-US" dirty="0" smtClean="0"/>
              <a:t> </a:t>
            </a:r>
            <a:r>
              <a:rPr lang="en-US" dirty="0" err="1" smtClean="0"/>
              <a:t>eu</a:t>
            </a:r>
            <a:r>
              <a:rPr lang="en-US" dirty="0" smtClean="0"/>
              <a:t> </a:t>
            </a:r>
            <a:r>
              <a:rPr lang="en-US" dirty="0" err="1" smtClean="0"/>
              <a:t>fugiat</a:t>
            </a:r>
            <a:r>
              <a:rPr lang="en-US" dirty="0" smtClean="0"/>
              <a:t> </a:t>
            </a:r>
            <a:r>
              <a:rPr lang="en-US" dirty="0" err="1" smtClean="0"/>
              <a:t>nulla</a:t>
            </a:r>
            <a:r>
              <a:rPr lang="en-US" dirty="0" smtClean="0"/>
              <a:t> </a:t>
            </a:r>
            <a:r>
              <a:rPr lang="en-US" dirty="0" err="1" smtClean="0"/>
              <a:t>pariatur</a:t>
            </a:r>
            <a:r>
              <a:rPr lang="en-US" dirty="0" smtClean="0"/>
              <a:t>. </a:t>
            </a:r>
            <a:r>
              <a:rPr lang="en-US" dirty="0" err="1" smtClean="0"/>
              <a:t>Excepteur</a:t>
            </a:r>
            <a:r>
              <a:rPr lang="en-US" dirty="0" smtClean="0"/>
              <a:t> </a:t>
            </a:r>
            <a:r>
              <a:rPr lang="en-US" dirty="0" err="1" smtClean="0"/>
              <a:t>sint</a:t>
            </a:r>
            <a:r>
              <a:rPr lang="en-US" dirty="0" smtClean="0"/>
              <a:t> </a:t>
            </a:r>
            <a:r>
              <a:rPr lang="en-US" dirty="0" err="1" smtClean="0"/>
              <a:t>occaecat</a:t>
            </a:r>
            <a:r>
              <a:rPr lang="en-US" dirty="0" smtClean="0"/>
              <a:t> </a:t>
            </a:r>
            <a:r>
              <a:rPr lang="en-US" dirty="0" err="1" smtClean="0"/>
              <a:t>cupidatat</a:t>
            </a:r>
            <a:r>
              <a:rPr lang="en-US" dirty="0" smtClean="0"/>
              <a:t> non </a:t>
            </a:r>
            <a:r>
              <a:rPr lang="en-US" dirty="0" err="1" smtClean="0"/>
              <a:t>proident</a:t>
            </a:r>
            <a:r>
              <a:rPr lang="en-US" dirty="0" smtClean="0"/>
              <a:t>, </a:t>
            </a:r>
            <a:r>
              <a:rPr lang="en-US" dirty="0" err="1" smtClean="0"/>
              <a:t>sunt</a:t>
            </a:r>
            <a:r>
              <a:rPr lang="en-US" dirty="0" smtClean="0"/>
              <a:t> in culpa qui.</a:t>
            </a:r>
          </a:p>
        </p:txBody>
      </p:sp>
      <p:sp>
        <p:nvSpPr>
          <p:cNvPr id="3" name="Picture Placeholder 2"/>
          <p:cNvSpPr>
            <a:spLocks noGrp="1"/>
          </p:cNvSpPr>
          <p:nvPr>
            <p:ph type="pic" sz="quarter" idx="15" hasCustomPrompt="1"/>
          </p:nvPr>
        </p:nvSpPr>
        <p:spPr>
          <a:xfrm>
            <a:off x="4629150" y="3004793"/>
            <a:ext cx="3886200" cy="1208829"/>
          </a:xfrm>
        </p:spPr>
        <p:txBody>
          <a:bodyPr>
            <a:normAutofit/>
          </a:bodyPr>
          <a:lstStyle>
            <a:lvl1pPr marL="0" indent="0">
              <a:buNone/>
              <a:defRPr sz="900" i="1" baseline="0"/>
            </a:lvl1pPr>
          </a:lstStyle>
          <a:p>
            <a:r>
              <a:rPr lang="en-US" dirty="0" smtClean="0"/>
              <a:t>Insert Photo</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66222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417136"/>
            <a:ext cx="7886700" cy="415002"/>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1369218"/>
            <a:ext cx="4970872" cy="21658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p:cNvSpPr>
            <a:spLocks noGrp="1"/>
          </p:cNvSpPr>
          <p:nvPr>
            <p:ph type="body" sz="quarter" idx="14" hasCustomPrompt="1"/>
          </p:nvPr>
        </p:nvSpPr>
        <p:spPr>
          <a:xfrm>
            <a:off x="628650" y="3535051"/>
            <a:ext cx="4970872" cy="678571"/>
          </a:xfrm>
        </p:spPr>
        <p:txBody>
          <a:bodyPr>
            <a:normAutofit/>
          </a:bodyPr>
          <a:lstStyle>
            <a:lvl1pPr marL="0" indent="0">
              <a:buNone/>
              <a:defRPr sz="1500" b="1">
                <a:solidFill>
                  <a:srgbClr val="0066A1"/>
                </a:solidFill>
              </a:defRPr>
            </a:lvl1pPr>
            <a:lvl2pPr>
              <a:defRPr sz="1350"/>
            </a:lvl2pPr>
            <a:lvl3pPr>
              <a:defRPr sz="1350"/>
            </a:lvl3pPr>
            <a:lvl4pPr>
              <a:defRPr sz="1350"/>
            </a:lvl4pPr>
            <a:lvl5pPr>
              <a:defRPr sz="135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a:t>
            </a:r>
          </a:p>
        </p:txBody>
      </p:sp>
      <p:sp>
        <p:nvSpPr>
          <p:cNvPr id="3" name="Picture Placeholder 2"/>
          <p:cNvSpPr>
            <a:spLocks noGrp="1"/>
          </p:cNvSpPr>
          <p:nvPr>
            <p:ph type="pic" sz="quarter" idx="15" hasCustomPrompt="1"/>
          </p:nvPr>
        </p:nvSpPr>
        <p:spPr>
          <a:xfrm>
            <a:off x="5712643" y="1369219"/>
            <a:ext cx="2802707" cy="2844404"/>
          </a:xfrm>
        </p:spPr>
        <p:txBody>
          <a:bodyPr>
            <a:normAutofit/>
          </a:bodyPr>
          <a:lstStyle>
            <a:lvl1pPr marL="0" indent="0">
              <a:buNone/>
              <a:defRPr sz="900" i="1" baseline="0"/>
            </a:lvl1pPr>
          </a:lstStyle>
          <a:p>
            <a:r>
              <a:rPr lang="en-US" dirty="0" smtClean="0"/>
              <a:t>Insert Photo</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810110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15" y="-23753"/>
            <a:ext cx="9167750" cy="5143500"/>
          </a:xfrm>
          <a:prstGeom prst="rect">
            <a:avLst/>
          </a:prstGeom>
        </p:spPr>
      </p:pic>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34615"/>
            <a:ext cx="1215715" cy="354989"/>
          </a:xfrm>
          <a:prstGeom prst="rect">
            <a:avLst/>
          </a:prstGeom>
        </p:spPr>
      </p:pic>
      <p:sp>
        <p:nvSpPr>
          <p:cNvPr id="20" name="Picture Placeholder 49"/>
          <p:cNvSpPr>
            <a:spLocks noGrp="1"/>
          </p:cNvSpPr>
          <p:nvPr>
            <p:ph type="pic" sz="quarter" idx="13" hasCustomPrompt="1"/>
          </p:nvPr>
        </p:nvSpPr>
        <p:spPr>
          <a:xfrm>
            <a:off x="0" y="652552"/>
            <a:ext cx="1828800" cy="1828800"/>
          </a:xfrm>
          <a:blipFill>
            <a:blip r:embed="rId5"/>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INSERT</a:t>
            </a:r>
            <a:br>
              <a:rPr lang="en-US" dirty="0" smtClean="0"/>
            </a:br>
            <a:r>
              <a:rPr lang="en-US" dirty="0" smtClean="0"/>
              <a:t> IMAGE </a:t>
            </a:r>
            <a:endParaRPr lang="en-US" dirty="0"/>
          </a:p>
        </p:txBody>
      </p:sp>
      <p:sp>
        <p:nvSpPr>
          <p:cNvPr id="21" name="Picture Placeholder 49"/>
          <p:cNvSpPr>
            <a:spLocks noGrp="1"/>
          </p:cNvSpPr>
          <p:nvPr>
            <p:ph type="pic" sz="quarter" idx="14" hasCustomPrompt="1"/>
          </p:nvPr>
        </p:nvSpPr>
        <p:spPr>
          <a:xfrm>
            <a:off x="1828800" y="652552"/>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p>
        </p:txBody>
      </p:sp>
      <p:sp>
        <p:nvSpPr>
          <p:cNvPr id="22" name="Picture Placeholder 49"/>
          <p:cNvSpPr>
            <a:spLocks noGrp="1"/>
          </p:cNvSpPr>
          <p:nvPr>
            <p:ph type="pic" sz="quarter" idx="15" hasCustomPrompt="1"/>
          </p:nvPr>
        </p:nvSpPr>
        <p:spPr>
          <a:xfrm>
            <a:off x="3657600" y="652552"/>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endParaRPr lang="en-US" dirty="0"/>
          </a:p>
        </p:txBody>
      </p:sp>
      <p:sp>
        <p:nvSpPr>
          <p:cNvPr id="23" name="Picture Placeholder 49"/>
          <p:cNvSpPr>
            <a:spLocks noGrp="1"/>
          </p:cNvSpPr>
          <p:nvPr>
            <p:ph type="pic" sz="quarter" idx="16" hasCustomPrompt="1"/>
          </p:nvPr>
        </p:nvSpPr>
        <p:spPr>
          <a:xfrm>
            <a:off x="5486400" y="652552"/>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p>
        </p:txBody>
      </p:sp>
      <p:sp>
        <p:nvSpPr>
          <p:cNvPr id="24" name="Picture Placeholder 49"/>
          <p:cNvSpPr>
            <a:spLocks noGrp="1"/>
          </p:cNvSpPr>
          <p:nvPr>
            <p:ph type="pic" sz="quarter" idx="17" hasCustomPrompt="1"/>
          </p:nvPr>
        </p:nvSpPr>
        <p:spPr>
          <a:xfrm>
            <a:off x="7315200" y="652552"/>
            <a:ext cx="1828800" cy="1828800"/>
          </a:xfrm>
          <a:blipFill>
            <a:blip r:embed="rId9"/>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a:t>
            </a:r>
            <a:endParaRPr lang="en-US" dirty="0"/>
          </a:p>
        </p:txBody>
      </p:sp>
      <p:sp>
        <p:nvSpPr>
          <p:cNvPr id="25" name="Title 1"/>
          <p:cNvSpPr>
            <a:spLocks noGrp="1"/>
          </p:cNvSpPr>
          <p:nvPr>
            <p:ph type="ctrTitle" hasCustomPrompt="1"/>
          </p:nvPr>
        </p:nvSpPr>
        <p:spPr>
          <a:xfrm>
            <a:off x="685800" y="3138060"/>
            <a:ext cx="7772400" cy="522983"/>
          </a:xfrm>
        </p:spPr>
        <p:txBody>
          <a:bodyPr anchor="b">
            <a:normAutofit/>
          </a:bodyPr>
          <a:lstStyle>
            <a:lvl1pPr algn="l">
              <a:defRPr sz="3300" i="0">
                <a:solidFill>
                  <a:srgbClr val="0066A1"/>
                </a:solidFill>
              </a:defRPr>
            </a:lvl1pPr>
          </a:lstStyle>
          <a:p>
            <a:r>
              <a:rPr lang="en-US" dirty="0" smtClean="0"/>
              <a:t>Presentation Title</a:t>
            </a:r>
            <a:endParaRPr lang="en-US" dirty="0"/>
          </a:p>
        </p:txBody>
      </p:sp>
      <p:sp>
        <p:nvSpPr>
          <p:cNvPr id="26" name="Subtitle 2"/>
          <p:cNvSpPr>
            <a:spLocks noGrp="1"/>
          </p:cNvSpPr>
          <p:nvPr>
            <p:ph type="subTitle" idx="1" hasCustomPrompt="1"/>
          </p:nvPr>
        </p:nvSpPr>
        <p:spPr>
          <a:xfrm>
            <a:off x="685800" y="3730100"/>
            <a:ext cx="7772400" cy="956810"/>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Subhead</a:t>
            </a:r>
            <a:endParaRPr lang="en-US" dirty="0"/>
          </a:p>
        </p:txBody>
      </p:sp>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30377" t="695" r="16565" b="92"/>
          <a:stretch/>
        </p:blipFill>
        <p:spPr>
          <a:xfrm>
            <a:off x="0" y="652552"/>
            <a:ext cx="1835524" cy="2238566"/>
          </a:xfrm>
          <a:prstGeom prst="rect">
            <a:avLst/>
          </a:prstGeom>
        </p:spPr>
      </p:pic>
      <p:pic>
        <p:nvPicPr>
          <p:cNvPr id="15" name="Picture Placeholder 12"/>
          <p:cNvPicPr>
            <a:picLocks noChangeAspect="1"/>
          </p:cNvPicPr>
          <p:nvPr userDrawn="1"/>
        </p:nvPicPr>
        <p:blipFill rotWithShape="1">
          <a:blip r:embed="rId11">
            <a:extLst>
              <a:ext uri="{28A0092B-C50C-407E-A947-70E740481C1C}">
                <a14:useLocalDpi xmlns:a14="http://schemas.microsoft.com/office/drawing/2010/main" val="0"/>
              </a:ext>
            </a:extLst>
          </a:blip>
          <a:srcRect t="1" r="-721" b="692"/>
          <a:stretch/>
        </p:blipFill>
        <p:spPr bwMode="auto">
          <a:xfrm>
            <a:off x="1832919" y="652552"/>
            <a:ext cx="1837838" cy="223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userDrawn="1"/>
        </p:nvPicPr>
        <p:blipFill rotWithShape="1">
          <a:blip r:embed="rId12">
            <a:extLst>
              <a:ext uri="{28A0092B-C50C-407E-A947-70E740481C1C}">
                <a14:useLocalDpi xmlns:a14="http://schemas.microsoft.com/office/drawing/2010/main" val="0"/>
              </a:ext>
            </a:extLst>
          </a:blip>
          <a:srcRect t="-341" r="43480" b="-1206"/>
          <a:stretch/>
        </p:blipFill>
        <p:spPr>
          <a:xfrm>
            <a:off x="7315200" y="650951"/>
            <a:ext cx="1834935" cy="2260046"/>
          </a:xfrm>
          <a:prstGeom prst="rect">
            <a:avLst/>
          </a:prstGeom>
        </p:spPr>
      </p:pic>
      <p:pic>
        <p:nvPicPr>
          <p:cNvPr id="2" name="Picture 1"/>
          <p:cNvPicPr>
            <a:picLocks noChangeAspect="1"/>
          </p:cNvPicPr>
          <p:nvPr userDrawn="1"/>
        </p:nvPicPr>
        <p:blipFill rotWithShape="1">
          <a:blip r:embed="rId13">
            <a:extLst>
              <a:ext uri="{28A0092B-C50C-407E-A947-70E740481C1C}">
                <a14:useLocalDpi xmlns:a14="http://schemas.microsoft.com/office/drawing/2010/main" val="0"/>
              </a:ext>
            </a:extLst>
          </a:blip>
          <a:srcRect l="32053" r="15075" b="14142"/>
          <a:stretch/>
        </p:blipFill>
        <p:spPr>
          <a:xfrm>
            <a:off x="3651022" y="652553"/>
            <a:ext cx="1835378" cy="2235372"/>
          </a:xfrm>
          <a:prstGeom prst="rect">
            <a:avLst/>
          </a:prstGeom>
        </p:spPr>
      </p:pic>
      <p:pic>
        <p:nvPicPr>
          <p:cNvPr id="27" name="Picture 26"/>
          <p:cNvPicPr>
            <a:picLocks noChangeAspect="1"/>
          </p:cNvPicPr>
          <p:nvPr userDrawn="1"/>
        </p:nvPicPr>
        <p:blipFill rotWithShape="1">
          <a:blip r:embed="rId14">
            <a:extLst>
              <a:ext uri="{28A0092B-C50C-407E-A947-70E740481C1C}">
                <a14:useLocalDpi xmlns:a14="http://schemas.microsoft.com/office/drawing/2010/main" val="0"/>
              </a:ext>
            </a:extLst>
          </a:blip>
          <a:srcRect l="20077" t="1" r="26081" b="1621"/>
          <a:stretch/>
        </p:blipFill>
        <p:spPr>
          <a:xfrm>
            <a:off x="5479822" y="652554"/>
            <a:ext cx="1838446" cy="2235372"/>
          </a:xfrm>
          <a:prstGeom prst="rect">
            <a:avLst/>
          </a:prstGeom>
        </p:spPr>
      </p:pic>
      <p:sp>
        <p:nvSpPr>
          <p:cNvPr id="28" name="TextBox 27"/>
          <p:cNvSpPr txBox="1"/>
          <p:nvPr userDrawn="1"/>
        </p:nvSpPr>
        <p:spPr>
          <a:xfrm>
            <a:off x="7509502" y="4550450"/>
            <a:ext cx="1702905" cy="384721"/>
          </a:xfrm>
          <a:prstGeom prst="rect">
            <a:avLst/>
          </a:prstGeom>
          <a:noFill/>
        </p:spPr>
        <p:txBody>
          <a:bodyPr wrap="square" rtlCol="0">
            <a:spAutoFit/>
          </a:bodyPr>
          <a:lstStyle/>
          <a:p>
            <a:r>
              <a:rPr lang="en-US" sz="950" i="1" dirty="0" smtClean="0">
                <a:solidFill>
                  <a:srgbClr val="0066A1"/>
                </a:solidFill>
                <a:latin typeface="Arial" panose="020B0604020202020204" pitchFamily="34" charset="0"/>
                <a:cs typeface="Arial" panose="020B0604020202020204" pitchFamily="34" charset="0"/>
              </a:rPr>
              <a:t>Advancing Technology</a:t>
            </a:r>
          </a:p>
          <a:p>
            <a:r>
              <a:rPr lang="en-US" sz="950" i="1" dirty="0">
                <a:solidFill>
                  <a:srgbClr val="0066A1"/>
                </a:solidFill>
                <a:latin typeface="Arial" panose="020B0604020202020204" pitchFamily="34" charset="0"/>
                <a:cs typeface="Arial" panose="020B0604020202020204" pitchFamily="34" charset="0"/>
              </a:rPr>
              <a:t> </a:t>
            </a:r>
            <a:r>
              <a:rPr lang="en-US" sz="950" i="1" dirty="0" smtClean="0">
                <a:solidFill>
                  <a:srgbClr val="0066A1"/>
                </a:solidFill>
                <a:latin typeface="Arial" panose="020B0604020202020204" pitchFamily="34" charset="0"/>
                <a:cs typeface="Arial" panose="020B0604020202020204" pitchFamily="34" charset="0"/>
              </a:rPr>
              <a:t>             </a:t>
            </a:r>
            <a:r>
              <a:rPr lang="en-US" sz="950" i="1" dirty="0">
                <a:solidFill>
                  <a:srgbClr val="0066A1"/>
                </a:solidFill>
                <a:latin typeface="Arial" panose="020B0604020202020204" pitchFamily="34" charset="0"/>
                <a:cs typeface="Arial" panose="020B0604020202020204" pitchFamily="34" charset="0"/>
              </a:rPr>
              <a:t>f</a:t>
            </a:r>
            <a:r>
              <a:rPr lang="en-US" sz="950" i="1" dirty="0" smtClean="0">
                <a:solidFill>
                  <a:srgbClr val="0066A1"/>
                </a:solidFill>
                <a:latin typeface="Arial" panose="020B0604020202020204" pitchFamily="34" charset="0"/>
                <a:cs typeface="Arial" panose="020B0604020202020204" pitchFamily="34" charset="0"/>
              </a:rPr>
              <a:t>or Humanity</a:t>
            </a:r>
            <a:endParaRPr lang="en-US" sz="950" i="1" dirty="0">
              <a:solidFill>
                <a:srgbClr val="0066A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1021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AEB939-0F7B-4D5A-8452-05B8822530DB}"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43241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AEB939-0F7B-4D5A-8452-05B8822530DB}"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981762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AEB939-0F7B-4D5A-8452-05B8822530DB}"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3496757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AEB939-0F7B-4D5A-8452-05B8822530DB}" type="datetimeFigureOut">
              <a:rPr lang="en-US" smtClean="0"/>
              <a:t>8/11/2017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1204793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AEB939-0F7B-4D5A-8452-05B8822530DB}" type="datetimeFigureOut">
              <a:rPr lang="en-US" smtClean="0"/>
              <a:t>8/11/2017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306554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AEB939-0F7B-4D5A-8452-05B8822530DB}" type="datetimeFigureOut">
              <a:rPr lang="en-US" smtClean="0"/>
              <a:t>8/11/2017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4122347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EB939-0F7B-4D5A-8452-05B8822530DB}" type="datetimeFigureOut">
              <a:rPr lang="en-US" smtClean="0"/>
              <a:t>8/11/2017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1554921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AEB939-0F7B-4D5A-8452-05B8822530DB}" type="datetimeFigureOut">
              <a:rPr lang="en-US" smtClean="0"/>
              <a:t>8/11/2017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778418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AEB939-0F7B-4D5A-8452-05B8822530DB}" type="datetimeFigureOut">
              <a:rPr lang="en-US" smtClean="0"/>
              <a:t>8/11/2017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2434859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AEB939-0F7B-4D5A-8452-05B8822530DB}"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766671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14186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AEB939-0F7B-4D5A-8452-05B8822530DB}" type="datetimeFigureOut">
              <a:rPr lang="en-US" smtClean="0"/>
              <a:t>8/11/2017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48330-FA4E-4183-8535-CC684F9B2F5F}" type="slidenum">
              <a:rPr lang="en-US" smtClean="0"/>
              <a:t>‹#›</a:t>
            </a:fld>
            <a:endParaRPr lang="en-US"/>
          </a:p>
        </p:txBody>
      </p:sp>
    </p:spTree>
    <p:extLst>
      <p:ext uri="{BB962C8B-B14F-4D97-AF65-F5344CB8AC3E}">
        <p14:creationId xmlns:p14="http://schemas.microsoft.com/office/powerpoint/2010/main" val="321017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5143500"/>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lvl1pPr>
          </a:lstStyle>
          <a:p>
            <a:r>
              <a:rPr lang="en-US" dirty="0" smtClean="0"/>
              <a:t>Divider Title</a:t>
            </a:r>
            <a:endParaRPr lang="en-US" dirty="0"/>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spTree>
    <p:extLst>
      <p:ext uri="{BB962C8B-B14F-4D97-AF65-F5344CB8AC3E}">
        <p14:creationId xmlns:p14="http://schemas.microsoft.com/office/powerpoint/2010/main" val="4238478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t="25000"/>
          <a:stretch/>
        </p:blipFill>
        <p:spPr>
          <a:xfrm rot="10800000" flipH="1">
            <a:off x="-23750" y="-2"/>
            <a:ext cx="9167750" cy="5143501"/>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baseline="0"/>
            </a:lvl1pPr>
          </a:lstStyle>
          <a:p>
            <a:r>
              <a:rPr lang="en-US" dirty="0" smtClean="0"/>
              <a:t>Presentation Title</a:t>
            </a:r>
            <a:endParaRPr lang="en-US" dirty="0"/>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Subhead</a:t>
            </a:r>
          </a:p>
        </p:txBody>
      </p:sp>
      <p:sp>
        <p:nvSpPr>
          <p:cNvPr id="7" name="Slide Number Placeholder 6"/>
          <p:cNvSpPr>
            <a:spLocks noGrp="1"/>
          </p:cNvSpPr>
          <p:nvPr>
            <p:ph type="sldNum" sz="quarter" idx="14"/>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02966" y="352567"/>
            <a:ext cx="906997" cy="920079"/>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31408" y="821327"/>
            <a:ext cx="1343053" cy="1356135"/>
          </a:xfrm>
          <a:prstGeom prst="rect">
            <a:avLst/>
          </a:prstGeom>
        </p:spPr>
      </p:pic>
      <p:pic>
        <p:nvPicPr>
          <p:cNvPr id="26" name="Picture 25"/>
          <p:cNvPicPr>
            <a:picLocks noChangeAspect="1"/>
          </p:cNvPicPr>
          <p:nvPr userDrawn="1"/>
        </p:nvPicPr>
        <p:blipFill rotWithShape="1">
          <a:blip r:embed="rId7">
            <a:extLst>
              <a:ext uri="{28A0092B-C50C-407E-A947-70E740481C1C}">
                <a14:useLocalDpi xmlns:a14="http://schemas.microsoft.com/office/drawing/2010/main" val="0"/>
              </a:ext>
            </a:extLst>
          </a:blip>
          <a:srcRect l="7771" t="7771"/>
          <a:stretch/>
        </p:blipFill>
        <p:spPr>
          <a:xfrm>
            <a:off x="-2794" y="-3048"/>
            <a:ext cx="2334535" cy="2381057"/>
          </a:xfrm>
          <a:prstGeom prst="rect">
            <a:avLst/>
          </a:prstGeom>
        </p:spPr>
      </p:pic>
      <p:pic>
        <p:nvPicPr>
          <p:cNvPr id="27" name="Picture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00068" y="2089046"/>
            <a:ext cx="1643932" cy="1927369"/>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spTree>
    <p:extLst>
      <p:ext uri="{BB962C8B-B14F-4D97-AF65-F5344CB8AC3E}">
        <p14:creationId xmlns:p14="http://schemas.microsoft.com/office/powerpoint/2010/main" val="8393540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Title Slide Opt 2">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t="25000"/>
          <a:stretch/>
        </p:blipFill>
        <p:spPr>
          <a:xfrm rot="10800000" flipH="1">
            <a:off x="-23750" y="-2"/>
            <a:ext cx="9167750" cy="5143501"/>
          </a:xfrm>
          <a:prstGeom prst="rect">
            <a:avLst/>
          </a:prstGeom>
        </p:spPr>
      </p:pic>
      <p:sp>
        <p:nvSpPr>
          <p:cNvPr id="2" name="Title 1"/>
          <p:cNvSpPr>
            <a:spLocks noGrp="1"/>
          </p:cNvSpPr>
          <p:nvPr>
            <p:ph type="title" hasCustomPrompt="1"/>
          </p:nvPr>
        </p:nvSpPr>
        <p:spPr>
          <a:xfrm>
            <a:off x="623888" y="2447123"/>
            <a:ext cx="7886700" cy="620819"/>
          </a:xfrm>
        </p:spPr>
        <p:txBody>
          <a:bodyPr anchor="b">
            <a:normAutofit/>
          </a:bodyPr>
          <a:lstStyle>
            <a:lvl1pPr>
              <a:defRPr sz="3300" i="0"/>
            </a:lvl1pPr>
          </a:lstStyle>
          <a:p>
            <a:r>
              <a:rPr lang="en-US" dirty="0" smtClean="0"/>
              <a:t>Divider Title</a:t>
            </a:r>
            <a:endParaRPr lang="en-US" dirty="0"/>
          </a:p>
        </p:txBody>
      </p:sp>
      <p:sp>
        <p:nvSpPr>
          <p:cNvPr id="3" name="Text Placeholder 2"/>
          <p:cNvSpPr>
            <a:spLocks noGrp="1"/>
          </p:cNvSpPr>
          <p:nvPr>
            <p:ph type="body" idx="1" hasCustomPrompt="1"/>
          </p:nvPr>
        </p:nvSpPr>
        <p:spPr>
          <a:xfrm>
            <a:off x="623888" y="3088183"/>
            <a:ext cx="7886700" cy="504338"/>
          </a:xfrm>
        </p:spPr>
        <p:txBody>
          <a:bodyPr>
            <a:normAutofit/>
          </a:bodyPr>
          <a:lstStyle>
            <a:lvl1pPr marL="0" indent="0">
              <a:buNone/>
              <a:defRPr sz="2100" b="1" i="1">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Subhead</a:t>
            </a:r>
          </a:p>
        </p:txBody>
      </p:sp>
      <p:sp>
        <p:nvSpPr>
          <p:cNvPr id="14" name="Slide Number Placeholder 13"/>
          <p:cNvSpPr>
            <a:spLocks noGrp="1"/>
          </p:cNvSpPr>
          <p:nvPr>
            <p:ph type="sldNum" sz="quarter" idx="10"/>
          </p:nvPr>
        </p:nvSpPr>
        <p:spPr/>
        <p:txBody>
          <a:bodyPr/>
          <a:lstStyle/>
          <a:p>
            <a:fld id="{3DD97BEB-BAEF-0344-9D5C-EC73E478698A}" type="slidenum">
              <a:rPr lang="en-US" smtClean="0"/>
              <a:pPr/>
              <a:t>‹#›</a:t>
            </a:fld>
            <a:endParaRPr lang="en-US"/>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spTree>
    <p:extLst>
      <p:ext uri="{BB962C8B-B14F-4D97-AF65-F5344CB8AC3E}">
        <p14:creationId xmlns:p14="http://schemas.microsoft.com/office/powerpoint/2010/main" val="19821764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0" name="Text Placeholder 9"/>
          <p:cNvSpPr>
            <a:spLocks noGrp="1"/>
          </p:cNvSpPr>
          <p:nvPr>
            <p:ph type="body" sz="quarter" idx="13"/>
          </p:nvPr>
        </p:nvSpPr>
        <p:spPr>
          <a:xfrm>
            <a:off x="628650" y="1369219"/>
            <a:ext cx="7886700" cy="2957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853419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4" name="Text Placeholder 13"/>
          <p:cNvSpPr>
            <a:spLocks noGrp="1"/>
          </p:cNvSpPr>
          <p:nvPr>
            <p:ph type="body" sz="quarter" idx="13"/>
          </p:nvPr>
        </p:nvSpPr>
        <p:spPr>
          <a:xfrm>
            <a:off x="6286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3"/>
          <p:cNvSpPr>
            <a:spLocks noGrp="1"/>
          </p:cNvSpPr>
          <p:nvPr>
            <p:ph type="body" sz="quarter" idx="14"/>
          </p:nvPr>
        </p:nvSpPr>
        <p:spPr>
          <a:xfrm>
            <a:off x="46291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7358584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smtClean="0"/>
              <a:t>Insert Object</a:t>
            </a:r>
            <a:endParaRPr lang="en-US" dirty="0"/>
          </a:p>
        </p:txBody>
      </p:sp>
      <p:sp>
        <p:nvSpPr>
          <p:cNvPr id="14" name="Text Placeholder 13"/>
          <p:cNvSpPr>
            <a:spLocks noGrp="1"/>
          </p:cNvSpPr>
          <p:nvPr>
            <p:ph type="body" sz="quarter" idx="13"/>
          </p:nvPr>
        </p:nvSpPr>
        <p:spPr>
          <a:xfrm>
            <a:off x="628650" y="1369219"/>
            <a:ext cx="3886200" cy="2844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4071208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17136"/>
            <a:ext cx="7886700" cy="415002"/>
          </a:xfrm>
          <a:prstGeom prst="rect">
            <a:avLst/>
          </a:prstGeom>
        </p:spPr>
        <p:txBody>
          <a:bodyPr vert="horz" lIns="91440" tIns="45720" rIns="91440" bIns="45720" rtlCol="0" anchor="b">
            <a:noAutofit/>
          </a:bodyPr>
          <a:lstStyle/>
          <a:p>
            <a:r>
              <a:rPr lang="en-US" dirty="0" smtClean="0"/>
              <a:t>Topic</a:t>
            </a:r>
            <a:endParaRPr lang="en-US" dirty="0"/>
          </a:p>
        </p:txBody>
      </p:sp>
      <p:sp>
        <p:nvSpPr>
          <p:cNvPr id="3" name="Text Placeholder 2"/>
          <p:cNvSpPr>
            <a:spLocks noGrp="1"/>
          </p:cNvSpPr>
          <p:nvPr>
            <p:ph type="body" idx="1"/>
          </p:nvPr>
        </p:nvSpPr>
        <p:spPr>
          <a:xfrm>
            <a:off x="628650" y="1071619"/>
            <a:ext cx="7886700" cy="326350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Slide Number Placeholder 25"/>
          <p:cNvSpPr>
            <a:spLocks noGrp="1"/>
          </p:cNvSpPr>
          <p:nvPr>
            <p:ph type="sldNum" sz="quarter" idx="4"/>
          </p:nvPr>
        </p:nvSpPr>
        <p:spPr>
          <a:xfrm>
            <a:off x="385321" y="4654044"/>
            <a:ext cx="486659" cy="273844"/>
          </a:xfrm>
          <a:prstGeom prst="rect">
            <a:avLst/>
          </a:prstGeom>
        </p:spPr>
        <p:txBody>
          <a:bodyPr vert="horz" lIns="91440" tIns="45720" rIns="91440" bIns="45720" rtlCol="0" anchor="ctr"/>
          <a:lstStyle>
            <a:lvl1pPr algn="l">
              <a:defRPr sz="900">
                <a:solidFill>
                  <a:srgbClr val="0066A1"/>
                </a:solidFill>
              </a:defRPr>
            </a:lvl1pPr>
          </a:lstStyle>
          <a:p>
            <a:fld id="{3DD97BEB-BAEF-0344-9D5C-EC73E478698A}" type="slidenum">
              <a:rPr lang="en-US" smtClean="0"/>
              <a:pPr/>
              <a:t>‹#›</a:t>
            </a:fld>
            <a:endParaRPr lang="en-US"/>
          </a:p>
        </p:txBody>
      </p:sp>
      <p:pic>
        <p:nvPicPr>
          <p:cNvPr id="11" name="Picture 10"/>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613960" y="4267505"/>
            <a:ext cx="1215715" cy="354989"/>
          </a:xfrm>
          <a:prstGeom prst="rect">
            <a:avLst/>
          </a:prstGeom>
        </p:spPr>
      </p:pic>
      <p:pic>
        <p:nvPicPr>
          <p:cNvPr id="12" name="Picture 11"/>
          <p:cNvPicPr>
            <a:picLocks noChangeAspect="1"/>
          </p:cNvPicPr>
          <p:nvPr userDrawn="1"/>
        </p:nvPicPr>
        <p:blipFill rotWithShape="1">
          <a:blip r:embed="rId22">
            <a:extLst>
              <a:ext uri="{28A0092B-C50C-407E-A947-70E740481C1C}">
                <a14:useLocalDpi xmlns:a14="http://schemas.microsoft.com/office/drawing/2010/main" val="0"/>
              </a:ext>
            </a:extLst>
          </a:blip>
          <a:srcRect l="1496" t="9657"/>
          <a:stretch/>
        </p:blipFill>
        <p:spPr>
          <a:xfrm rot="10800000" flipH="1">
            <a:off x="0" y="4502874"/>
            <a:ext cx="9144000" cy="640625"/>
          </a:xfrm>
          <a:prstGeom prst="rect">
            <a:avLst/>
          </a:prstGeom>
        </p:spPr>
      </p:pic>
      <p:pic>
        <p:nvPicPr>
          <p:cNvPr id="14" name="Picture 13"/>
          <p:cNvPicPr>
            <a:picLocks noChangeAspect="1"/>
          </p:cNvPicPr>
          <p:nvPr userDrawn="1"/>
        </p:nvPicPr>
        <p:blipFill rotWithShape="1">
          <a:blip r:embed="rId22">
            <a:extLst>
              <a:ext uri="{28A0092B-C50C-407E-A947-70E740481C1C}">
                <a14:useLocalDpi xmlns:a14="http://schemas.microsoft.com/office/drawing/2010/main" val="0"/>
              </a:ext>
            </a:extLst>
          </a:blip>
          <a:srcRect l="1496" t="9657"/>
          <a:stretch/>
        </p:blipFill>
        <p:spPr>
          <a:xfrm flipH="1">
            <a:off x="0" y="-20993"/>
            <a:ext cx="9144000" cy="640625"/>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97" r:id="rId3"/>
    <p:sldLayoutId id="2147483663" r:id="rId4"/>
    <p:sldLayoutId id="2147483684" r:id="rId5"/>
    <p:sldLayoutId id="2147483673" r:id="rId6"/>
    <p:sldLayoutId id="2147483662" r:id="rId7"/>
    <p:sldLayoutId id="2147483675" r:id="rId8"/>
    <p:sldLayoutId id="2147483664" r:id="rId9"/>
    <p:sldLayoutId id="2147483674" r:id="rId10"/>
    <p:sldLayoutId id="2147483665" r:id="rId11"/>
    <p:sldLayoutId id="2147483676" r:id="rId12"/>
    <p:sldLayoutId id="2147483677" r:id="rId13"/>
    <p:sldLayoutId id="2147483678" r:id="rId14"/>
    <p:sldLayoutId id="2147483679" r:id="rId15"/>
    <p:sldLayoutId id="2147483667" r:id="rId16"/>
    <p:sldLayoutId id="2147483680" r:id="rId17"/>
    <p:sldLayoutId id="2147483682" r:id="rId18"/>
    <p:sldLayoutId id="2147483681" r:id="rId19"/>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p:titleStyle>
    <p:body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EB939-0F7B-4D5A-8452-05B8822530DB}" type="datetimeFigureOut">
              <a:rPr lang="en-US" smtClean="0"/>
              <a:t>8/11/2017</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A448330-FA4E-4183-8535-CC684F9B2F5F}" type="slidenum">
              <a:rPr lang="en-US" smtClean="0"/>
              <a:t>‹#›</a:t>
            </a:fld>
            <a:endParaRPr lang="en-US"/>
          </a:p>
        </p:txBody>
      </p:sp>
    </p:spTree>
    <p:extLst>
      <p:ext uri="{BB962C8B-B14F-4D97-AF65-F5344CB8AC3E}">
        <p14:creationId xmlns:p14="http://schemas.microsoft.com/office/powerpoint/2010/main" val="19498975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3DD97BEB-BAEF-0344-9D5C-EC73E478698A}" type="slidenum">
              <a:rPr lang="en-US" smtClean="0"/>
              <a:pPr/>
              <a:t>1</a:t>
            </a:fld>
            <a:endParaRPr lang="en-US"/>
          </a:p>
        </p:txBody>
      </p:sp>
      <p:sp>
        <p:nvSpPr>
          <p:cNvPr id="10" name="Title 20"/>
          <p:cNvSpPr>
            <a:spLocks noGrp="1"/>
          </p:cNvSpPr>
          <p:nvPr>
            <p:ph type="ctrTitle"/>
          </p:nvPr>
        </p:nvSpPr>
        <p:spPr>
          <a:xfrm>
            <a:off x="685800" y="3217573"/>
            <a:ext cx="7772400" cy="522983"/>
          </a:xfrm>
        </p:spPr>
        <p:txBody>
          <a:bodyPr>
            <a:normAutofit fontScale="90000"/>
          </a:bodyPr>
          <a:lstStyle/>
          <a:p>
            <a:r>
              <a:rPr lang="en-US" sz="2800" dirty="0" smtClean="0"/>
              <a:t>Global Public Policy in IEEE</a:t>
            </a:r>
            <a:br>
              <a:rPr lang="en-US" sz="2800" dirty="0" smtClean="0"/>
            </a:br>
            <a:r>
              <a:rPr lang="en-US" sz="2200" dirty="0" smtClean="0"/>
              <a:t>A Briefing for Regions 4 and 10 in Sydney, Australia</a:t>
            </a:r>
            <a:endParaRPr lang="en-US" sz="2200" dirty="0"/>
          </a:p>
        </p:txBody>
      </p:sp>
      <p:sp>
        <p:nvSpPr>
          <p:cNvPr id="11" name="Subtitle 21"/>
          <p:cNvSpPr>
            <a:spLocks noGrp="1"/>
          </p:cNvSpPr>
          <p:nvPr>
            <p:ph type="subTitle" idx="1"/>
          </p:nvPr>
        </p:nvSpPr>
        <p:spPr>
          <a:xfrm>
            <a:off x="1222513" y="3834156"/>
            <a:ext cx="7772400" cy="956810"/>
          </a:xfrm>
        </p:spPr>
        <p:txBody>
          <a:bodyPr>
            <a:normAutofit/>
          </a:bodyPr>
          <a:lstStyle/>
          <a:p>
            <a:pPr>
              <a:lnSpc>
                <a:spcPct val="100000"/>
              </a:lnSpc>
            </a:pPr>
            <a:r>
              <a:rPr lang="en-US" sz="1800" dirty="0" smtClean="0">
                <a:solidFill>
                  <a:srgbClr val="0066A1"/>
                </a:solidFill>
              </a:rPr>
              <a:t>Gordon Day</a:t>
            </a:r>
          </a:p>
          <a:p>
            <a:pPr>
              <a:lnSpc>
                <a:spcPct val="100000"/>
              </a:lnSpc>
              <a:spcBef>
                <a:spcPts val="0"/>
              </a:spcBef>
            </a:pPr>
            <a:r>
              <a:rPr lang="en-US" sz="1800" dirty="0" smtClean="0">
                <a:solidFill>
                  <a:srgbClr val="0066A1"/>
                </a:solidFill>
              </a:rPr>
              <a:t>Chair, IEEE Global Public Policy Committee</a:t>
            </a:r>
          </a:p>
          <a:p>
            <a:pPr>
              <a:lnSpc>
                <a:spcPct val="100000"/>
              </a:lnSpc>
              <a:spcBef>
                <a:spcPts val="0"/>
              </a:spcBef>
            </a:pPr>
            <a:r>
              <a:rPr lang="en-US" sz="1800" dirty="0" smtClean="0">
                <a:solidFill>
                  <a:srgbClr val="0066A1"/>
                </a:solidFill>
              </a:rPr>
              <a:t> 11 August 2017 </a:t>
            </a:r>
          </a:p>
          <a:p>
            <a:endParaRPr lang="en-US" dirty="0"/>
          </a:p>
        </p:txBody>
      </p:sp>
      <p:cxnSp>
        <p:nvCxnSpPr>
          <p:cNvPr id="13" name="Straight Connector 12"/>
          <p:cNvCxnSpPr/>
          <p:nvPr/>
        </p:nvCxnSpPr>
        <p:spPr>
          <a:xfrm>
            <a:off x="0" y="649357"/>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608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10</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7653" t="20181" r="22111" b="20105"/>
          <a:stretch/>
        </p:blipFill>
        <p:spPr>
          <a:xfrm>
            <a:off x="2589452" y="606903"/>
            <a:ext cx="4018635" cy="3888926"/>
          </a:xfrm>
          <a:prstGeom prst="rect">
            <a:avLst/>
          </a:prstGeom>
          <a:ln>
            <a:solidFill>
              <a:srgbClr val="0066A1"/>
            </a:solidFill>
          </a:ln>
        </p:spPr>
      </p:pic>
    </p:spTree>
    <p:extLst>
      <p:ext uri="{BB962C8B-B14F-4D97-AF65-F5344CB8AC3E}">
        <p14:creationId xmlns:p14="http://schemas.microsoft.com/office/powerpoint/2010/main" val="4124931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11</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5743" t="19738" r="21584" b="4879"/>
          <a:stretch/>
        </p:blipFill>
        <p:spPr>
          <a:xfrm>
            <a:off x="2669191" y="275129"/>
            <a:ext cx="4138932" cy="4652759"/>
          </a:xfrm>
          <a:prstGeom prst="rect">
            <a:avLst/>
          </a:prstGeom>
          <a:ln w="12700">
            <a:solidFill>
              <a:srgbClr val="0066A1"/>
            </a:solidFill>
          </a:ln>
        </p:spPr>
      </p:pic>
    </p:spTree>
    <p:extLst>
      <p:ext uri="{BB962C8B-B14F-4D97-AF65-F5344CB8AC3E}">
        <p14:creationId xmlns:p14="http://schemas.microsoft.com/office/powerpoint/2010/main" val="1816650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12</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80" y="1510750"/>
            <a:ext cx="3546534" cy="1861930"/>
          </a:xfrm>
          <a:prstGeom prst="rect">
            <a:avLst/>
          </a:prstGeom>
        </p:spPr>
      </p:pic>
      <p:sp>
        <p:nvSpPr>
          <p:cNvPr id="5" name="TextBox 4"/>
          <p:cNvSpPr txBox="1"/>
          <p:nvPr/>
        </p:nvSpPr>
        <p:spPr>
          <a:xfrm>
            <a:off x="5241530" y="1481003"/>
            <a:ext cx="2974524" cy="307777"/>
          </a:xfrm>
          <a:prstGeom prst="rect">
            <a:avLst/>
          </a:prstGeom>
          <a:noFill/>
        </p:spPr>
        <p:txBody>
          <a:bodyPr wrap="square" rtlCol="0">
            <a:spAutoFit/>
          </a:bodyPr>
          <a:lstStyle/>
          <a:p>
            <a:r>
              <a:rPr lang="en-US" sz="1400" b="1" dirty="0" smtClean="0">
                <a:solidFill>
                  <a:srgbClr val="0066A1"/>
                </a:solidFill>
              </a:rPr>
              <a:t>2017 Global Public Policy Committee</a:t>
            </a:r>
            <a:endParaRPr lang="en-US" sz="1400" b="1" dirty="0">
              <a:solidFill>
                <a:srgbClr val="0066A1"/>
              </a:solidFill>
            </a:endParaRPr>
          </a:p>
        </p:txBody>
      </p:sp>
      <p:sp>
        <p:nvSpPr>
          <p:cNvPr id="6" name="TextBox 5"/>
          <p:cNvSpPr txBox="1"/>
          <p:nvPr/>
        </p:nvSpPr>
        <p:spPr>
          <a:xfrm>
            <a:off x="5383769" y="1819557"/>
            <a:ext cx="3157404" cy="1569660"/>
          </a:xfrm>
          <a:prstGeom prst="rect">
            <a:avLst/>
          </a:prstGeom>
          <a:noFill/>
        </p:spPr>
        <p:txBody>
          <a:bodyPr wrap="square" rtlCol="0">
            <a:spAutoFit/>
          </a:bodyPr>
          <a:lstStyle/>
          <a:p>
            <a:r>
              <a:rPr lang="en-US" sz="1200" dirty="0" smtClean="0"/>
              <a:t>Gordon Day, Chair, United States</a:t>
            </a:r>
          </a:p>
          <a:p>
            <a:r>
              <a:rPr lang="en-US" sz="1200" dirty="0" smtClean="0"/>
              <a:t>Paul Cunningham, Republic of Ireland</a:t>
            </a:r>
          </a:p>
          <a:p>
            <a:r>
              <a:rPr lang="en-US" sz="1200" dirty="0" smtClean="0"/>
              <a:t>David Alan Grier, United States</a:t>
            </a:r>
          </a:p>
          <a:p>
            <a:r>
              <a:rPr lang="en-US" sz="1200" dirty="0" smtClean="0"/>
              <a:t>Christopher James, United Kingdom</a:t>
            </a:r>
          </a:p>
          <a:p>
            <a:r>
              <a:rPr lang="en-US" sz="1200" dirty="0" smtClean="0"/>
              <a:t>Latif </a:t>
            </a:r>
            <a:r>
              <a:rPr lang="en-US" sz="1200" dirty="0" err="1" smtClean="0"/>
              <a:t>Ladid</a:t>
            </a:r>
            <a:r>
              <a:rPr lang="en-US" sz="1200" dirty="0" smtClean="0"/>
              <a:t>, Luxembourg</a:t>
            </a:r>
          </a:p>
          <a:p>
            <a:r>
              <a:rPr lang="en-US" sz="1200" dirty="0" smtClean="0"/>
              <a:t>Russell </a:t>
            </a:r>
            <a:r>
              <a:rPr lang="en-US" sz="1200" dirty="0" err="1" smtClean="0"/>
              <a:t>Lefevre</a:t>
            </a:r>
            <a:r>
              <a:rPr lang="en-US" sz="1200" dirty="0" smtClean="0"/>
              <a:t>, United States</a:t>
            </a:r>
          </a:p>
          <a:p>
            <a:r>
              <a:rPr lang="en-US" sz="1200" dirty="0" smtClean="0"/>
              <a:t>John McDonald, United States</a:t>
            </a:r>
          </a:p>
          <a:p>
            <a:r>
              <a:rPr lang="en-US" sz="1200" dirty="0" smtClean="0"/>
              <a:t>Chris Brantley, Principal Staff Support</a:t>
            </a:r>
            <a:endParaRPr lang="en-US" sz="1200" dirty="0"/>
          </a:p>
        </p:txBody>
      </p:sp>
      <p:sp>
        <p:nvSpPr>
          <p:cNvPr id="7" name="TextBox 6"/>
          <p:cNvSpPr txBox="1"/>
          <p:nvPr/>
        </p:nvSpPr>
        <p:spPr>
          <a:xfrm>
            <a:off x="2650435" y="3942522"/>
            <a:ext cx="2733334" cy="307777"/>
          </a:xfrm>
          <a:prstGeom prst="rect">
            <a:avLst/>
          </a:prstGeom>
          <a:noFill/>
        </p:spPr>
        <p:txBody>
          <a:bodyPr wrap="square" rtlCol="0">
            <a:spAutoFit/>
          </a:bodyPr>
          <a:lstStyle/>
          <a:p>
            <a:r>
              <a:rPr lang="en-US" sz="1400" dirty="0" err="1" smtClean="0"/>
              <a:t>Followup</a:t>
            </a:r>
            <a:r>
              <a:rPr lang="en-US" sz="1400" dirty="0" smtClean="0"/>
              <a:t>:  g.day@ieee.org</a:t>
            </a:r>
            <a:endParaRPr lang="en-US" sz="1400" dirty="0"/>
          </a:p>
        </p:txBody>
      </p:sp>
    </p:spTree>
    <p:extLst>
      <p:ext uri="{BB962C8B-B14F-4D97-AF65-F5344CB8AC3E}">
        <p14:creationId xmlns:p14="http://schemas.microsoft.com/office/powerpoint/2010/main" val="579899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2</a:t>
            </a:fld>
            <a:endParaRPr lang="en-US"/>
          </a:p>
        </p:txBody>
      </p:sp>
      <p:sp>
        <p:nvSpPr>
          <p:cNvPr id="3" name="TextBox 2"/>
          <p:cNvSpPr txBox="1"/>
          <p:nvPr/>
        </p:nvSpPr>
        <p:spPr>
          <a:xfrm>
            <a:off x="1028051" y="265043"/>
            <a:ext cx="7103165" cy="4185761"/>
          </a:xfrm>
          <a:prstGeom prst="rect">
            <a:avLst/>
          </a:prstGeom>
          <a:noFill/>
        </p:spPr>
        <p:txBody>
          <a:bodyPr wrap="square" rtlCol="0">
            <a:spAutoFit/>
          </a:bodyPr>
          <a:lstStyle/>
          <a:p>
            <a:r>
              <a:rPr lang="en-US" sz="2400" b="1" dirty="0">
                <a:solidFill>
                  <a:srgbClr val="0066A1"/>
                </a:solidFill>
              </a:rPr>
              <a:t>Why should science and engineering societies engage in </a:t>
            </a:r>
            <a:r>
              <a:rPr lang="en-US" sz="2400" b="1" dirty="0" smtClean="0">
                <a:solidFill>
                  <a:srgbClr val="0066A1"/>
                </a:solidFill>
              </a:rPr>
              <a:t>the development </a:t>
            </a:r>
            <a:r>
              <a:rPr lang="en-US" sz="2400" b="1" dirty="0">
                <a:solidFill>
                  <a:srgbClr val="0066A1"/>
                </a:solidFill>
              </a:rPr>
              <a:t>of public policy</a:t>
            </a:r>
            <a:r>
              <a:rPr lang="en-US" sz="2400" b="1" dirty="0" smtClean="0">
                <a:solidFill>
                  <a:srgbClr val="0066A1"/>
                </a:solidFill>
              </a:rPr>
              <a:t>?</a:t>
            </a:r>
          </a:p>
          <a:p>
            <a:endParaRPr lang="en-US" dirty="0"/>
          </a:p>
          <a:p>
            <a:pPr marL="285750" indent="-285750">
              <a:buClr>
                <a:schemeClr val="accent1">
                  <a:lumMod val="75000"/>
                </a:schemeClr>
              </a:buClr>
              <a:buFont typeface="Wingdings" panose="05000000000000000000" pitchFamily="2" charset="2"/>
              <a:buChar char="Ø"/>
            </a:pPr>
            <a:r>
              <a:rPr lang="en-US" sz="2000" dirty="0" smtClean="0"/>
              <a:t>Because </a:t>
            </a:r>
            <a:r>
              <a:rPr lang="en-US" sz="2000" dirty="0"/>
              <a:t>the </a:t>
            </a:r>
            <a:r>
              <a:rPr lang="en-US" sz="2000" dirty="0" smtClean="0"/>
              <a:t>progress </a:t>
            </a:r>
            <a:r>
              <a:rPr lang="en-US" sz="2000" dirty="0"/>
              <a:t>of technology </a:t>
            </a:r>
            <a:r>
              <a:rPr lang="en-US" sz="2000" dirty="0" smtClean="0"/>
              <a:t>depends </a:t>
            </a:r>
            <a:r>
              <a:rPr lang="en-US" sz="2000" dirty="0"/>
              <a:t>as much on the </a:t>
            </a:r>
            <a:r>
              <a:rPr lang="en-US" sz="2000" dirty="0" smtClean="0"/>
              <a:t>actions of </a:t>
            </a:r>
            <a:r>
              <a:rPr lang="en-US" sz="2000" dirty="0"/>
              <a:t>governments as on the creativity of engineers and </a:t>
            </a:r>
            <a:r>
              <a:rPr lang="en-US" sz="2000" dirty="0" smtClean="0"/>
              <a:t>the discoveries </a:t>
            </a:r>
            <a:r>
              <a:rPr lang="en-US" sz="2000" dirty="0"/>
              <a:t>of scientists</a:t>
            </a:r>
            <a:r>
              <a:rPr lang="en-US" sz="2000" dirty="0" smtClean="0"/>
              <a:t>.</a:t>
            </a:r>
          </a:p>
          <a:p>
            <a:pPr>
              <a:buClr>
                <a:schemeClr val="accent1">
                  <a:lumMod val="75000"/>
                </a:schemeClr>
              </a:buClr>
            </a:pPr>
            <a:endParaRPr lang="en-US" sz="2000" dirty="0"/>
          </a:p>
          <a:p>
            <a:pPr marL="285750" indent="-285750">
              <a:buClr>
                <a:schemeClr val="accent1">
                  <a:lumMod val="75000"/>
                </a:schemeClr>
              </a:buClr>
              <a:buFont typeface="Wingdings" panose="05000000000000000000" pitchFamily="2" charset="2"/>
              <a:buChar char="Ø"/>
            </a:pPr>
            <a:r>
              <a:rPr lang="en-US" sz="2000" dirty="0" smtClean="0"/>
              <a:t>Because </a:t>
            </a:r>
            <a:r>
              <a:rPr lang="en-US" sz="2000" dirty="0"/>
              <a:t>wise technology-related policies are best </a:t>
            </a:r>
            <a:r>
              <a:rPr lang="en-US" sz="2000" dirty="0" smtClean="0"/>
              <a:t>developed through </a:t>
            </a:r>
            <a:r>
              <a:rPr lang="en-US" sz="2000" dirty="0"/>
              <a:t>consultation between policy-makers and technologists</a:t>
            </a:r>
            <a:r>
              <a:rPr lang="en-US" sz="2000" dirty="0" smtClean="0"/>
              <a:t>.</a:t>
            </a:r>
          </a:p>
          <a:p>
            <a:pPr>
              <a:buClr>
                <a:schemeClr val="accent1">
                  <a:lumMod val="75000"/>
                </a:schemeClr>
              </a:buClr>
            </a:pPr>
            <a:endParaRPr lang="en-US" sz="2000" dirty="0"/>
          </a:p>
          <a:p>
            <a:pPr marL="285750" indent="-285750">
              <a:buClr>
                <a:schemeClr val="accent1">
                  <a:lumMod val="75000"/>
                </a:schemeClr>
              </a:buClr>
              <a:buFont typeface="Wingdings" panose="05000000000000000000" pitchFamily="2" charset="2"/>
              <a:buChar char="Ø"/>
            </a:pPr>
            <a:r>
              <a:rPr lang="en-US" sz="2000" dirty="0" smtClean="0"/>
              <a:t>Because </a:t>
            </a:r>
            <a:r>
              <a:rPr lang="en-US" sz="2000" dirty="0"/>
              <a:t>professional societies provide large, diverse pools </a:t>
            </a:r>
            <a:r>
              <a:rPr lang="en-US" sz="2000" dirty="0" smtClean="0"/>
              <a:t>of technical </a:t>
            </a:r>
            <a:r>
              <a:rPr lang="en-US" sz="2000" dirty="0"/>
              <a:t>experts whose consensus views are unlikely to </a:t>
            </a:r>
            <a:r>
              <a:rPr lang="en-US" sz="2000" dirty="0" smtClean="0"/>
              <a:t>be dominated </a:t>
            </a:r>
            <a:r>
              <a:rPr lang="en-US" sz="2000" dirty="0"/>
              <a:t>by </a:t>
            </a:r>
            <a:r>
              <a:rPr lang="en-US" sz="2000" dirty="0" smtClean="0"/>
              <a:t>arrow </a:t>
            </a:r>
            <a:r>
              <a:rPr lang="en-US" sz="2000" dirty="0"/>
              <a:t>political and corporate interests.</a:t>
            </a:r>
          </a:p>
        </p:txBody>
      </p:sp>
    </p:spTree>
    <p:extLst>
      <p:ext uri="{BB962C8B-B14F-4D97-AF65-F5344CB8AC3E}">
        <p14:creationId xmlns:p14="http://schemas.microsoft.com/office/powerpoint/2010/main" val="1466829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3</a:t>
            </a:fld>
            <a:endParaRPr lang="en-US"/>
          </a:p>
        </p:txBody>
      </p:sp>
      <p:sp>
        <p:nvSpPr>
          <p:cNvPr id="3" name="TextBox 2"/>
          <p:cNvSpPr txBox="1"/>
          <p:nvPr/>
        </p:nvSpPr>
        <p:spPr>
          <a:xfrm>
            <a:off x="1020417" y="555231"/>
            <a:ext cx="7209183" cy="2693045"/>
          </a:xfrm>
          <a:prstGeom prst="rect">
            <a:avLst/>
          </a:prstGeom>
          <a:noFill/>
        </p:spPr>
        <p:txBody>
          <a:bodyPr wrap="square" rtlCol="0">
            <a:spAutoFit/>
          </a:bodyPr>
          <a:lstStyle/>
          <a:p>
            <a:pPr>
              <a:spcAft>
                <a:spcPts val="1200"/>
              </a:spcAft>
            </a:pPr>
            <a:r>
              <a:rPr lang="en-US" sz="2400" b="1" dirty="0" smtClean="0">
                <a:solidFill>
                  <a:srgbClr val="0066A1"/>
                </a:solidFill>
              </a:rPr>
              <a:t>Most S&amp;E societies engage in public policy.</a:t>
            </a:r>
          </a:p>
          <a:p>
            <a:pPr marL="342900" indent="-342900">
              <a:spcBef>
                <a:spcPts val="600"/>
              </a:spcBef>
              <a:buClr>
                <a:srgbClr val="0066A1"/>
              </a:buClr>
              <a:buFont typeface="Wingdings" panose="05000000000000000000" pitchFamily="2" charset="2"/>
              <a:buChar char="Ø"/>
            </a:pPr>
            <a:r>
              <a:rPr lang="en-US" sz="2000" dirty="0" smtClean="0"/>
              <a:t>But only within the countries where they are based.</a:t>
            </a:r>
          </a:p>
          <a:p>
            <a:pPr marL="800100" lvl="1" indent="-342900">
              <a:buClr>
                <a:srgbClr val="0066A1"/>
              </a:buClr>
              <a:buFont typeface="Wingdings" panose="05000000000000000000" pitchFamily="2" charset="2"/>
              <a:buChar char="Ø"/>
            </a:pPr>
            <a:r>
              <a:rPr lang="en-US" sz="2000" dirty="0" smtClean="0"/>
              <a:t>What is good policy in one country may not be good policy in another.</a:t>
            </a:r>
          </a:p>
          <a:p>
            <a:pPr marL="342900" indent="-342900">
              <a:spcBef>
                <a:spcPts val="600"/>
              </a:spcBef>
              <a:buClr>
                <a:srgbClr val="0066A1"/>
              </a:buClr>
              <a:buFont typeface="Wingdings" panose="05000000000000000000" pitchFamily="2" charset="2"/>
              <a:buChar char="Ø"/>
            </a:pPr>
            <a:r>
              <a:rPr lang="en-US" sz="2000" dirty="0" smtClean="0"/>
              <a:t>IEEE is the only S&amp;E society to engage in public policy </a:t>
            </a:r>
            <a:r>
              <a:rPr lang="en-US" sz="2000" u="sng" dirty="0" smtClean="0"/>
              <a:t>globally</a:t>
            </a:r>
            <a:r>
              <a:rPr lang="en-US" sz="2000" dirty="0" smtClean="0"/>
              <a:t>.</a:t>
            </a:r>
          </a:p>
          <a:p>
            <a:pPr marL="800100" lvl="1" indent="-342900">
              <a:buClr>
                <a:srgbClr val="0066A1"/>
              </a:buClr>
              <a:buFont typeface="Wingdings" panose="05000000000000000000" pitchFamily="2" charset="2"/>
              <a:buChar char="Ø"/>
            </a:pPr>
            <a:r>
              <a:rPr lang="en-US" sz="2000" dirty="0" smtClean="0"/>
              <a:t>Other S&amp;E societies are watching IEEE.</a:t>
            </a:r>
          </a:p>
          <a:p>
            <a:pPr marL="342900" indent="-342900">
              <a:spcBef>
                <a:spcPts val="600"/>
              </a:spcBef>
              <a:buClr>
                <a:srgbClr val="0066A1"/>
              </a:buClr>
              <a:buFont typeface="Wingdings" panose="05000000000000000000" pitchFamily="2" charset="2"/>
              <a:buChar char="Ø"/>
            </a:pPr>
            <a:r>
              <a:rPr lang="en-US" sz="2000" dirty="0" smtClean="0"/>
              <a:t>In IEEE there are currently policy activities in </a:t>
            </a:r>
            <a:endParaRPr lang="en-US" sz="2000" dirty="0"/>
          </a:p>
        </p:txBody>
      </p:sp>
      <p:sp>
        <p:nvSpPr>
          <p:cNvPr id="5" name="TextBox 4"/>
          <p:cNvSpPr txBox="1"/>
          <p:nvPr/>
        </p:nvSpPr>
        <p:spPr>
          <a:xfrm>
            <a:off x="1530624" y="3154022"/>
            <a:ext cx="2140227" cy="1323439"/>
          </a:xfrm>
          <a:prstGeom prst="rect">
            <a:avLst/>
          </a:prstGeom>
          <a:noFill/>
        </p:spPr>
        <p:txBody>
          <a:bodyPr wrap="square" rtlCol="0">
            <a:spAutoFit/>
          </a:bodyPr>
          <a:lstStyle/>
          <a:p>
            <a:pPr marL="112713" indent="-112713">
              <a:buFont typeface="Arial" panose="020B0604020202020204" pitchFamily="34" charset="0"/>
              <a:buChar char="•"/>
            </a:pPr>
            <a:r>
              <a:rPr lang="en-US" sz="1600" dirty="0" smtClean="0"/>
              <a:t>IEEE-USA</a:t>
            </a:r>
          </a:p>
          <a:p>
            <a:pPr marL="112713" indent="-112713">
              <a:buFont typeface="Arial" panose="020B0604020202020204" pitchFamily="34" charset="0"/>
              <a:buChar char="•"/>
            </a:pPr>
            <a:r>
              <a:rPr lang="en-US" sz="1600" dirty="0" smtClean="0"/>
              <a:t>Standards Association</a:t>
            </a:r>
          </a:p>
          <a:p>
            <a:pPr marL="112713" indent="-112713">
              <a:buFont typeface="Arial" panose="020B0604020202020204" pitchFamily="34" charset="0"/>
              <a:buChar char="•"/>
            </a:pPr>
            <a:r>
              <a:rPr lang="en-US" sz="1600" dirty="0" smtClean="0"/>
              <a:t>European </a:t>
            </a:r>
            <a:r>
              <a:rPr lang="en-US" sz="1600" dirty="0"/>
              <a:t>Public Policy </a:t>
            </a:r>
            <a:r>
              <a:rPr lang="en-US" sz="1600" dirty="0" smtClean="0"/>
              <a:t>Initiative (EPPI)</a:t>
            </a:r>
            <a:endParaRPr lang="en-US" sz="1600" dirty="0"/>
          </a:p>
          <a:p>
            <a:pPr marL="112713" indent="-112713">
              <a:buFont typeface="Arial" panose="020B0604020202020204" pitchFamily="34" charset="0"/>
              <a:buChar char="•"/>
            </a:pPr>
            <a:endParaRPr lang="en-US" sz="1600" dirty="0"/>
          </a:p>
        </p:txBody>
      </p:sp>
      <p:sp>
        <p:nvSpPr>
          <p:cNvPr id="6" name="TextBox 5"/>
          <p:cNvSpPr txBox="1"/>
          <p:nvPr/>
        </p:nvSpPr>
        <p:spPr>
          <a:xfrm>
            <a:off x="3727172" y="3154022"/>
            <a:ext cx="3091071" cy="1323439"/>
          </a:xfrm>
          <a:prstGeom prst="rect">
            <a:avLst/>
          </a:prstGeom>
          <a:noFill/>
        </p:spPr>
        <p:txBody>
          <a:bodyPr wrap="square" rtlCol="0">
            <a:spAutoFit/>
          </a:bodyPr>
          <a:lstStyle/>
          <a:p>
            <a:pPr marL="112713" indent="-112713">
              <a:buFont typeface="Arial" panose="020B0604020202020204" pitchFamily="34" charset="0"/>
              <a:buChar char="•"/>
            </a:pPr>
            <a:r>
              <a:rPr lang="en-US" sz="1600" dirty="0" smtClean="0"/>
              <a:t>Internet Initiative (3I)</a:t>
            </a:r>
          </a:p>
          <a:p>
            <a:pPr marL="112713" indent="-112713">
              <a:buFont typeface="Arial" panose="020B0604020202020204" pitchFamily="34" charset="0"/>
              <a:buChar char="•"/>
            </a:pPr>
            <a:r>
              <a:rPr lang="en-US" sz="1600" dirty="0" smtClean="0"/>
              <a:t>Technical Societies</a:t>
            </a:r>
          </a:p>
          <a:p>
            <a:pPr marL="112713" indent="-112713">
              <a:buFont typeface="Arial" panose="020B0604020202020204" pitchFamily="34" charset="0"/>
              <a:buChar char="•"/>
            </a:pPr>
            <a:r>
              <a:rPr lang="en-US" sz="1600" dirty="0" smtClean="0"/>
              <a:t>Global Initiative for Ethical Consideration in the Design of Autonomous Systems</a:t>
            </a:r>
            <a:endParaRPr lang="en-US" sz="1600" dirty="0"/>
          </a:p>
        </p:txBody>
      </p:sp>
    </p:spTree>
    <p:extLst>
      <p:ext uri="{BB962C8B-B14F-4D97-AF65-F5344CB8AC3E}">
        <p14:creationId xmlns:p14="http://schemas.microsoft.com/office/powerpoint/2010/main" val="1823052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4</a:t>
            </a:fld>
            <a:endParaRPr lang="en-US"/>
          </a:p>
        </p:txBody>
      </p:sp>
      <p:sp>
        <p:nvSpPr>
          <p:cNvPr id="3" name="TextBox 2"/>
          <p:cNvSpPr txBox="1"/>
          <p:nvPr/>
        </p:nvSpPr>
        <p:spPr>
          <a:xfrm>
            <a:off x="834888" y="298174"/>
            <a:ext cx="7176053" cy="5232202"/>
          </a:xfrm>
          <a:prstGeom prst="rect">
            <a:avLst/>
          </a:prstGeom>
          <a:noFill/>
        </p:spPr>
        <p:txBody>
          <a:bodyPr wrap="square" rtlCol="0">
            <a:spAutoFit/>
          </a:bodyPr>
          <a:lstStyle/>
          <a:p>
            <a:r>
              <a:rPr lang="en-US" sz="2400" b="1" dirty="0" smtClean="0">
                <a:solidFill>
                  <a:srgbClr val="0066A1"/>
                </a:solidFill>
              </a:rPr>
              <a:t>Actions by the IEEE Board of Directors</a:t>
            </a:r>
          </a:p>
          <a:p>
            <a:pPr lvl="1">
              <a:spcBef>
                <a:spcPts val="1200"/>
              </a:spcBef>
            </a:pPr>
            <a:r>
              <a:rPr lang="en-US" sz="2000" dirty="0" smtClean="0"/>
              <a:t>2013: Adoption of four priorities for IEEE, one of which was:</a:t>
            </a:r>
          </a:p>
          <a:p>
            <a:pPr marL="1146175" lvl="1" indent="-688975">
              <a:tabLst>
                <a:tab pos="1371600" algn="l"/>
              </a:tabLst>
            </a:pPr>
            <a:r>
              <a:rPr lang="en-US" sz="2000" dirty="0" smtClean="0"/>
              <a:t>	“Leverage </a:t>
            </a:r>
            <a:r>
              <a:rPr lang="en-US" sz="2000" dirty="0"/>
              <a:t>IEEE’s technology-related insight to provide governments, nongovernmental organizations, and other groups with innovative, </a:t>
            </a:r>
            <a:r>
              <a:rPr lang="en-US" sz="2000" dirty="0" smtClean="0"/>
              <a:t>practical recommendations </a:t>
            </a:r>
            <a:r>
              <a:rPr lang="en-US" sz="2000" dirty="0"/>
              <a:t>to address public policy issues</a:t>
            </a:r>
            <a:r>
              <a:rPr lang="en-US" sz="2000" dirty="0" smtClean="0"/>
              <a:t>.”</a:t>
            </a:r>
            <a:endParaRPr lang="en-US" sz="2000" dirty="0"/>
          </a:p>
          <a:p>
            <a:pPr lvl="1"/>
            <a:endParaRPr lang="en-US" sz="2000" dirty="0" smtClean="0"/>
          </a:p>
          <a:p>
            <a:pPr lvl="1"/>
            <a:r>
              <a:rPr lang="en-US" sz="2000" dirty="0" smtClean="0"/>
              <a:t>2015: Adoption of a governance structure for public policy engagement</a:t>
            </a:r>
          </a:p>
          <a:p>
            <a:pPr marL="1484313" lvl="1" indent="-338138">
              <a:buFont typeface="Wingdings" panose="05000000000000000000" pitchFamily="2" charset="2"/>
              <a:buChar char="Ø"/>
            </a:pPr>
            <a:r>
              <a:rPr lang="en-US" sz="2000" dirty="0" smtClean="0"/>
              <a:t>Guiding </a:t>
            </a:r>
            <a:r>
              <a:rPr lang="en-US" sz="2000" dirty="0"/>
              <a:t>P</a:t>
            </a:r>
            <a:r>
              <a:rPr lang="en-US" sz="2000" dirty="0" smtClean="0"/>
              <a:t>rinciples (Bylaw I-311)</a:t>
            </a:r>
          </a:p>
          <a:p>
            <a:pPr marL="1484313" lvl="1" indent="-338138">
              <a:buFont typeface="Wingdings" panose="05000000000000000000" pitchFamily="2" charset="2"/>
              <a:buChar char="Ø"/>
            </a:pPr>
            <a:r>
              <a:rPr lang="en-US" sz="2000" dirty="0" smtClean="0"/>
              <a:t>Revision of IEEE Policies, Chapter 15 (Policy 15)</a:t>
            </a:r>
          </a:p>
          <a:p>
            <a:pPr marL="1484313" lvl="1" indent="-338138">
              <a:buFont typeface="Wingdings" panose="05000000000000000000" pitchFamily="2" charset="2"/>
              <a:buChar char="Ø"/>
            </a:pPr>
            <a:r>
              <a:rPr lang="en-US" sz="2000" dirty="0" smtClean="0"/>
              <a:t>Creation of the IEEE Global Public Policy Committee</a:t>
            </a:r>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endParaRPr lang="en-US" sz="2000" b="1" dirty="0" smtClean="0"/>
          </a:p>
          <a:p>
            <a:pPr marL="342900" indent="-342900">
              <a:buFont typeface="Wingdings" panose="05000000000000000000" pitchFamily="2" charset="2"/>
              <a:buChar char="Ø"/>
            </a:pPr>
            <a:endParaRPr lang="en-US" sz="2000" b="1" dirty="0"/>
          </a:p>
          <a:p>
            <a:pPr marL="342900" indent="-342900">
              <a:buFont typeface="Wingdings" panose="05000000000000000000" pitchFamily="2" charset="2"/>
              <a:buChar char="Ø"/>
            </a:pPr>
            <a:endParaRPr lang="en-US" sz="2000" b="1" dirty="0"/>
          </a:p>
        </p:txBody>
      </p:sp>
    </p:spTree>
    <p:extLst>
      <p:ext uri="{BB962C8B-B14F-4D97-AF65-F5344CB8AC3E}">
        <p14:creationId xmlns:p14="http://schemas.microsoft.com/office/powerpoint/2010/main" val="11345426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5</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4190284556"/>
              </p:ext>
            </p:extLst>
          </p:nvPr>
        </p:nvGraphicFramePr>
        <p:xfrm>
          <a:off x="702364" y="616733"/>
          <a:ext cx="6619461" cy="4264772"/>
        </p:xfrm>
        <a:graphic>
          <a:graphicData uri="http://schemas.openxmlformats.org/drawingml/2006/table">
            <a:tbl>
              <a:tblPr firstCol="1" bandRow="1">
                <a:tableStyleId>{5C22544A-7EE6-4342-B048-85BDC9FD1C3A}</a:tableStyleId>
              </a:tblPr>
              <a:tblGrid>
                <a:gridCol w="2030125"/>
                <a:gridCol w="4589336"/>
              </a:tblGrid>
              <a:tr h="598576">
                <a:tc>
                  <a:txBody>
                    <a:bodyPr/>
                    <a:lstStyle/>
                    <a:p>
                      <a:pPr algn="l"/>
                      <a:r>
                        <a:rPr lang="en-US" sz="1600" dirty="0" smtClean="0"/>
                        <a:t>Coordinated,</a:t>
                      </a:r>
                      <a:br>
                        <a:rPr lang="en-US" sz="1600" dirty="0" smtClean="0"/>
                      </a:br>
                      <a:r>
                        <a:rPr lang="en-US" sz="1600" dirty="0" smtClean="0"/>
                        <a:t>Mission-Driven</a:t>
                      </a:r>
                      <a:endParaRPr lang="en-US" sz="1600" b="1" dirty="0">
                        <a:solidFill>
                          <a:schemeClr val="tx1"/>
                        </a:solidFill>
                      </a:endParaRPr>
                    </a:p>
                  </a:txBody>
                  <a:tcPr anchor="ctr">
                    <a:solidFill>
                      <a:srgbClr val="0066A1"/>
                    </a:solidFill>
                  </a:tcPr>
                </a:tc>
                <a:tc>
                  <a:txBody>
                    <a:bodyPr/>
                    <a:lstStyle/>
                    <a:p>
                      <a:r>
                        <a:rPr lang="en-US" sz="1300" kern="1200" dirty="0" smtClean="0">
                          <a:effectLst/>
                        </a:rPr>
                        <a:t>IEEE and its organizational units will engage in coordinated public policy-related activities that advance its mission. </a:t>
                      </a:r>
                      <a:endParaRPr lang="en-US" sz="1300" b="0" kern="1200" dirty="0">
                        <a:solidFill>
                          <a:schemeClr val="tx1"/>
                        </a:solidFill>
                        <a:effectLst/>
                        <a:latin typeface="+mn-lt"/>
                        <a:ea typeface="+mn-ea"/>
                        <a:cs typeface="+mn-cs"/>
                      </a:endParaRPr>
                    </a:p>
                  </a:txBody>
                  <a:tcPr anchor="ctr"/>
                </a:tc>
              </a:tr>
              <a:tr h="773161">
                <a:tc>
                  <a:txBody>
                    <a:bodyPr/>
                    <a:lstStyle/>
                    <a:p>
                      <a:pPr algn="l"/>
                      <a:r>
                        <a:rPr lang="en-US" sz="1600" dirty="0" smtClean="0"/>
                        <a:t>IEEE Board remains ultimate authority</a:t>
                      </a:r>
                      <a:endParaRPr lang="en-US" sz="1600" b="1" dirty="0">
                        <a:solidFill>
                          <a:schemeClr val="tx1"/>
                        </a:solidFill>
                      </a:endParaRPr>
                    </a:p>
                  </a:txBody>
                  <a:tcPr anchor="ctr">
                    <a:solidFill>
                      <a:srgbClr val="0066A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kern="1200" dirty="0" smtClean="0">
                          <a:effectLst/>
                        </a:rPr>
                        <a:t>IEEE’s public policy activities at all levels will be guided by such general principles and Public Policy Position Statements as have been approved by the IEEE Board of Directors. </a:t>
                      </a:r>
                      <a:endParaRPr lang="en-US" sz="1300" b="0" kern="1200" dirty="0" smtClean="0">
                        <a:solidFill>
                          <a:schemeClr val="tx1"/>
                        </a:solidFill>
                        <a:effectLst/>
                        <a:latin typeface="+mn-lt"/>
                        <a:ea typeface="+mn-ea"/>
                        <a:cs typeface="+mn-cs"/>
                      </a:endParaRPr>
                    </a:p>
                  </a:txBody>
                  <a:tcPr anchor="ctr"/>
                </a:tc>
              </a:tr>
              <a:tr h="763080">
                <a:tc>
                  <a:txBody>
                    <a:bodyPr/>
                    <a:lstStyle/>
                    <a:p>
                      <a:pPr algn="l"/>
                      <a:r>
                        <a:rPr lang="en-US" sz="1600" dirty="0" smtClean="0"/>
                        <a:t>Non-partisan,</a:t>
                      </a:r>
                      <a:br>
                        <a:rPr lang="en-US" sz="1600" dirty="0" smtClean="0"/>
                      </a:br>
                      <a:r>
                        <a:rPr lang="en-US" sz="1600" dirty="0" smtClean="0"/>
                        <a:t>diverse,</a:t>
                      </a:r>
                      <a:r>
                        <a:rPr lang="en-US" sz="1600" baseline="0" dirty="0" smtClean="0"/>
                        <a:t> </a:t>
                      </a:r>
                      <a:r>
                        <a:rPr lang="en-US" sz="1600" dirty="0" smtClean="0"/>
                        <a:t> balanced &amp;</a:t>
                      </a:r>
                      <a:br>
                        <a:rPr lang="en-US" sz="1600" dirty="0" smtClean="0"/>
                      </a:br>
                      <a:r>
                        <a:rPr lang="en-US" sz="1600" dirty="0" smtClean="0"/>
                        <a:t>evidence-based</a:t>
                      </a:r>
                      <a:endParaRPr lang="en-US" sz="1600" b="1" dirty="0">
                        <a:solidFill>
                          <a:schemeClr val="tx1"/>
                        </a:solidFill>
                      </a:endParaRPr>
                    </a:p>
                  </a:txBody>
                  <a:tcPr>
                    <a:solidFill>
                      <a:srgbClr val="0066A1"/>
                    </a:solidFill>
                  </a:tcPr>
                </a:tc>
                <a:tc>
                  <a:txBody>
                    <a:bodyPr/>
                    <a:lstStyle/>
                    <a:p>
                      <a:r>
                        <a:rPr lang="en-US" sz="1300" kern="1200" dirty="0" smtClean="0">
                          <a:effectLst/>
                        </a:rPr>
                        <a:t>In conducting public policy-related activities, IEEE will be non-partisan, will seek and respect diverse opinions, and will promote balanced, evidence-based viewpoints. </a:t>
                      </a:r>
                      <a:endParaRPr lang="en-US" sz="1300" dirty="0">
                        <a:solidFill>
                          <a:schemeClr val="tx1"/>
                        </a:solidFill>
                      </a:endParaRPr>
                    </a:p>
                  </a:txBody>
                  <a:tcPr anchor="ctr"/>
                </a:tc>
              </a:tr>
              <a:tr h="947745">
                <a:tc>
                  <a:txBody>
                    <a:bodyPr/>
                    <a:lstStyle/>
                    <a:p>
                      <a:pPr algn="l"/>
                      <a:r>
                        <a:rPr lang="en-US" sz="1600" dirty="0" smtClean="0"/>
                        <a:t>Education</a:t>
                      </a:r>
                      <a:endParaRPr lang="en-US" sz="1600" b="1" dirty="0">
                        <a:solidFill>
                          <a:schemeClr val="tx1"/>
                        </a:solidFill>
                      </a:endParaRPr>
                    </a:p>
                  </a:txBody>
                  <a:tcPr anchor="ctr">
                    <a:solidFill>
                      <a:srgbClr val="0066A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kern="1200" dirty="0" smtClean="0">
                          <a:effectLst/>
                        </a:rPr>
                        <a:t>IEEE will inform policy-makers, IEEE members, and the public of the benefits, risks, and social implications of technology and effective strategies for accelerating the development and widespread deployment of beneficial technologies. </a:t>
                      </a:r>
                      <a:endParaRPr lang="en-US" sz="1300" dirty="0">
                        <a:solidFill>
                          <a:schemeClr val="tx1"/>
                        </a:solidFill>
                      </a:endParaRPr>
                    </a:p>
                  </a:txBody>
                  <a:tcPr anchor="ctr"/>
                </a:tc>
              </a:tr>
              <a:tr h="1122330">
                <a:tc>
                  <a:txBody>
                    <a:bodyPr/>
                    <a:lstStyle/>
                    <a:p>
                      <a:pPr algn="l"/>
                      <a:r>
                        <a:rPr lang="en-US" sz="1600" dirty="0" smtClean="0"/>
                        <a:t>Advocacy</a:t>
                      </a:r>
                      <a:br>
                        <a:rPr lang="en-US" sz="1600" dirty="0" smtClean="0"/>
                      </a:br>
                      <a:r>
                        <a:rPr lang="en-US" sz="1600" dirty="0" smtClean="0"/>
                        <a:t>(Global &amp; Local)</a:t>
                      </a:r>
                      <a:endParaRPr lang="en-US" sz="1600" b="1" dirty="0">
                        <a:solidFill>
                          <a:schemeClr val="tx1"/>
                        </a:solidFill>
                      </a:endParaRPr>
                    </a:p>
                  </a:txBody>
                  <a:tcPr anchor="ctr">
                    <a:solidFill>
                      <a:srgbClr val="0066A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kern="1200" dirty="0" smtClean="0">
                          <a:effectLst/>
                        </a:rPr>
                        <a:t>IEEE will be an advocate for the Institute, its members and communities, and the public, developing and communicating Public Policy Positions on matters related to technology within its fields of expertise and the needs of stakeholders; these policies may be local, national, regional, or global in nature.</a:t>
                      </a:r>
                      <a:endParaRPr lang="en-US" sz="1300" dirty="0">
                        <a:solidFill>
                          <a:schemeClr val="tx1"/>
                        </a:solidFill>
                      </a:endParaRPr>
                    </a:p>
                  </a:txBody>
                  <a:tcPr anchor="ctr"/>
                </a:tc>
              </a:tr>
            </a:tbl>
          </a:graphicData>
        </a:graphic>
      </p:graphicFrame>
      <p:sp>
        <p:nvSpPr>
          <p:cNvPr id="4" name="TextBox 3"/>
          <p:cNvSpPr txBox="1"/>
          <p:nvPr/>
        </p:nvSpPr>
        <p:spPr>
          <a:xfrm>
            <a:off x="702364" y="201451"/>
            <a:ext cx="6559825" cy="461665"/>
          </a:xfrm>
          <a:prstGeom prst="rect">
            <a:avLst/>
          </a:prstGeom>
          <a:noFill/>
        </p:spPr>
        <p:txBody>
          <a:bodyPr wrap="square" rtlCol="0">
            <a:spAutoFit/>
          </a:bodyPr>
          <a:lstStyle/>
          <a:p>
            <a:pPr algn="ctr"/>
            <a:r>
              <a:rPr lang="en-US" sz="2400" b="1" dirty="0" smtClean="0">
                <a:solidFill>
                  <a:srgbClr val="0066A1"/>
                </a:solidFill>
              </a:rPr>
              <a:t>Bylaw I-311 IEEE Public Policy Activities</a:t>
            </a:r>
            <a:endParaRPr lang="en-US" sz="2400" b="1" dirty="0">
              <a:solidFill>
                <a:srgbClr val="0066A1"/>
              </a:solidFill>
            </a:endParaRPr>
          </a:p>
        </p:txBody>
      </p:sp>
    </p:spTree>
    <p:extLst>
      <p:ext uri="{BB962C8B-B14F-4D97-AF65-F5344CB8AC3E}">
        <p14:creationId xmlns:p14="http://schemas.microsoft.com/office/powerpoint/2010/main" val="2189536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6</a:t>
            </a:fld>
            <a:endParaRPr lang="en-US"/>
          </a:p>
        </p:txBody>
      </p:sp>
      <p:sp>
        <p:nvSpPr>
          <p:cNvPr id="3" name="TextBox 2"/>
          <p:cNvSpPr txBox="1"/>
          <p:nvPr/>
        </p:nvSpPr>
        <p:spPr>
          <a:xfrm>
            <a:off x="702364" y="201451"/>
            <a:ext cx="6559825" cy="461665"/>
          </a:xfrm>
          <a:prstGeom prst="rect">
            <a:avLst/>
          </a:prstGeom>
          <a:noFill/>
        </p:spPr>
        <p:txBody>
          <a:bodyPr wrap="square" rtlCol="0">
            <a:spAutoFit/>
          </a:bodyPr>
          <a:lstStyle/>
          <a:p>
            <a:pPr algn="ctr"/>
            <a:r>
              <a:rPr lang="en-US" sz="2400" b="1" dirty="0" smtClean="0">
                <a:solidFill>
                  <a:srgbClr val="0066A1"/>
                </a:solidFill>
              </a:rPr>
              <a:t>Bylaw I-311 IEEE Public Policy Activities (</a:t>
            </a:r>
            <a:r>
              <a:rPr lang="en-US" sz="2000" b="1" dirty="0" smtClean="0">
                <a:solidFill>
                  <a:srgbClr val="0066A1"/>
                </a:solidFill>
              </a:rPr>
              <a:t>Cont’d)</a:t>
            </a:r>
            <a:endParaRPr lang="en-US" sz="2000" b="1" dirty="0">
              <a:solidFill>
                <a:srgbClr val="0066A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739910279"/>
              </p:ext>
            </p:extLst>
          </p:nvPr>
        </p:nvGraphicFramePr>
        <p:xfrm>
          <a:off x="629479" y="720059"/>
          <a:ext cx="6712225" cy="3742336"/>
        </p:xfrm>
        <a:graphic>
          <a:graphicData uri="http://schemas.openxmlformats.org/drawingml/2006/table">
            <a:tbl>
              <a:tblPr firstCol="1" bandRow="1">
                <a:tableStyleId>{5C22544A-7EE6-4342-B048-85BDC9FD1C3A}</a:tableStyleId>
              </a:tblPr>
              <a:tblGrid>
                <a:gridCol w="2054086"/>
                <a:gridCol w="4658139"/>
              </a:tblGrid>
              <a:tr h="1014058">
                <a:tc>
                  <a:txBody>
                    <a:bodyPr/>
                    <a:lstStyle/>
                    <a:p>
                      <a:pPr algn="l"/>
                      <a:r>
                        <a:rPr lang="en-US" sz="1600" dirty="0" smtClean="0"/>
                        <a:t>Leverage IEEE’s</a:t>
                      </a:r>
                      <a:r>
                        <a:rPr lang="en-US" sz="1600" baseline="0" dirty="0" smtClean="0"/>
                        <a:t> Convening Power</a:t>
                      </a:r>
                      <a:endParaRPr lang="en-US" sz="1600" b="1" dirty="0">
                        <a:solidFill>
                          <a:schemeClr val="tx1"/>
                        </a:solidFill>
                      </a:endParaRPr>
                    </a:p>
                  </a:txBody>
                  <a:tcPr anchor="ctr">
                    <a:solidFill>
                      <a:srgbClr val="0066A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kern="1200" dirty="0" smtClean="0">
                          <a:effectLst/>
                        </a:rPr>
                        <a:t>IEEE will promote public discussion of technology-related public policies, through such means as organizing fora and publishing public policy-related research, analysis, and opinion. </a:t>
                      </a:r>
                      <a:endParaRPr lang="en-US" sz="1300" b="0" dirty="0">
                        <a:solidFill>
                          <a:schemeClr val="tx1"/>
                        </a:solidFill>
                      </a:endParaRPr>
                    </a:p>
                  </a:txBody>
                  <a:tcPr anchor="ctr"/>
                </a:tc>
              </a:tr>
              <a:tr h="1239404">
                <a:tc>
                  <a:txBody>
                    <a:bodyPr/>
                    <a:lstStyle/>
                    <a:p>
                      <a:pPr algn="l"/>
                      <a:r>
                        <a:rPr lang="en-US" sz="1600" dirty="0" smtClean="0"/>
                        <a:t>Engage Members</a:t>
                      </a:r>
                      <a:endParaRPr lang="en-US" sz="1600" b="1" dirty="0">
                        <a:solidFill>
                          <a:schemeClr val="tx1"/>
                        </a:solidFill>
                      </a:endParaRPr>
                    </a:p>
                  </a:txBody>
                  <a:tcPr anchor="ctr">
                    <a:solidFill>
                      <a:srgbClr val="0066A1"/>
                    </a:solidFill>
                  </a:tcPr>
                </a:tc>
                <a:tc>
                  <a:txBody>
                    <a:bodyPr/>
                    <a:lstStyle/>
                    <a:p>
                      <a:r>
                        <a:rPr lang="en-US" sz="1300" kern="1200" dirty="0" smtClean="0">
                          <a:effectLst/>
                        </a:rPr>
                        <a:t>IEEE will establish and maintain programs that encourage member awareness and participation in public policy-related activities; this may include direct participation in the development of technology-related public policies through service in government agencies and technical advisory committees. </a:t>
                      </a:r>
                      <a:endParaRPr lang="en-US" sz="1300" b="0" kern="1200" dirty="0">
                        <a:solidFill>
                          <a:schemeClr val="tx1"/>
                        </a:solidFill>
                        <a:effectLst/>
                        <a:latin typeface="+mn-lt"/>
                        <a:ea typeface="+mn-ea"/>
                        <a:cs typeface="+mn-cs"/>
                      </a:endParaRPr>
                    </a:p>
                  </a:txBody>
                  <a:tcPr anchor="ctr"/>
                </a:tc>
              </a:tr>
              <a:tr h="713597">
                <a:tc>
                  <a:txBody>
                    <a:bodyPr/>
                    <a:lstStyle/>
                    <a:p>
                      <a:pPr algn="l"/>
                      <a:r>
                        <a:rPr lang="en-US" sz="1600" dirty="0" smtClean="0"/>
                        <a:t>Leverage</a:t>
                      </a:r>
                      <a:br>
                        <a:rPr lang="en-US" sz="1600" dirty="0" smtClean="0"/>
                      </a:br>
                      <a:r>
                        <a:rPr lang="en-US" sz="1600" dirty="0" smtClean="0"/>
                        <a:t>Partnerships</a:t>
                      </a:r>
                      <a:endParaRPr lang="en-US" sz="1600" b="1" dirty="0">
                        <a:solidFill>
                          <a:schemeClr val="tx1"/>
                        </a:solidFill>
                      </a:endParaRPr>
                    </a:p>
                  </a:txBody>
                  <a:tcPr anchor="ctr">
                    <a:solidFill>
                      <a:srgbClr val="0066A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kern="1200" dirty="0" smtClean="0">
                          <a:effectLst/>
                        </a:rPr>
                        <a:t>As appropriate, IEEE will work with other organizations in the development and conduct of public policy-related programs.</a:t>
                      </a:r>
                      <a:endParaRPr lang="en-US" sz="1300" b="0" kern="1200" dirty="0" smtClean="0">
                        <a:solidFill>
                          <a:schemeClr val="tx1"/>
                        </a:solidFill>
                        <a:effectLst/>
                        <a:latin typeface="+mn-lt"/>
                        <a:ea typeface="+mn-ea"/>
                        <a:cs typeface="+mn-cs"/>
                      </a:endParaRPr>
                    </a:p>
                  </a:txBody>
                  <a:tcPr anchor="ctr"/>
                </a:tc>
              </a:tr>
              <a:tr h="775277">
                <a:tc>
                  <a:txBody>
                    <a:bodyPr/>
                    <a:lstStyle/>
                    <a:p>
                      <a:pPr algn="l"/>
                      <a:r>
                        <a:rPr lang="en-US" sz="1600" dirty="0" smtClean="0"/>
                        <a:t>Transparency</a:t>
                      </a:r>
                      <a:endParaRPr lang="en-US" sz="1600" b="1" dirty="0">
                        <a:solidFill>
                          <a:schemeClr val="tx1"/>
                        </a:solidFill>
                      </a:endParaRPr>
                    </a:p>
                  </a:txBody>
                  <a:tcPr anchor="ctr">
                    <a:solidFill>
                      <a:srgbClr val="0066A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kern="1200" dirty="0" smtClean="0">
                          <a:effectLst/>
                        </a:rPr>
                        <a:t>All official IEEE and IEEE Organizational Unit Position Statements and Policy Communications shall be freely available to members and to the public.</a:t>
                      </a:r>
                      <a:endParaRPr lang="en-US" sz="1300" b="0" dirty="0">
                        <a:solidFill>
                          <a:schemeClr val="tx1"/>
                        </a:solidFill>
                      </a:endParaRPr>
                    </a:p>
                  </a:txBody>
                  <a:tcPr anchor="ctr"/>
                </a:tc>
              </a:tr>
            </a:tbl>
          </a:graphicData>
        </a:graphic>
      </p:graphicFrame>
    </p:spTree>
    <p:extLst>
      <p:ext uri="{BB962C8B-B14F-4D97-AF65-F5344CB8AC3E}">
        <p14:creationId xmlns:p14="http://schemas.microsoft.com/office/powerpoint/2010/main" val="508504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7</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030090727"/>
              </p:ext>
            </p:extLst>
          </p:nvPr>
        </p:nvGraphicFramePr>
        <p:xfrm>
          <a:off x="500923" y="519834"/>
          <a:ext cx="7039569" cy="4385264"/>
        </p:xfrm>
        <a:graphic>
          <a:graphicData uri="http://schemas.openxmlformats.org/drawingml/2006/table">
            <a:tbl>
              <a:tblPr firstCol="1" bandRow="1">
                <a:tableStyleId>{5C22544A-7EE6-4342-B048-85BDC9FD1C3A}</a:tableStyleId>
              </a:tblPr>
              <a:tblGrid>
                <a:gridCol w="2222842"/>
                <a:gridCol w="1387775"/>
                <a:gridCol w="3428952"/>
              </a:tblGrid>
              <a:tr h="651047">
                <a:tc rowSpan="2">
                  <a:txBody>
                    <a:bodyPr/>
                    <a:lstStyle/>
                    <a:p>
                      <a:pPr marL="0" marR="0" algn="l">
                        <a:lnSpc>
                          <a:spcPct val="107000"/>
                        </a:lnSpc>
                        <a:spcBef>
                          <a:spcPts val="0"/>
                        </a:spcBef>
                        <a:spcAft>
                          <a:spcPts val="0"/>
                        </a:spcAft>
                      </a:pPr>
                      <a:r>
                        <a:rPr lang="en-US" sz="1600" dirty="0">
                          <a:effectLst/>
                        </a:rPr>
                        <a:t>Technology Policy Whitepapers</a:t>
                      </a:r>
                    </a:p>
                    <a:p>
                      <a:pPr marL="0" marR="0" algn="l">
                        <a:lnSpc>
                          <a:spcPct val="107000"/>
                        </a:lnSpc>
                        <a:spcBef>
                          <a:spcPts val="0"/>
                        </a:spcBef>
                        <a:spcAft>
                          <a:spcPts val="0"/>
                        </a:spcAft>
                      </a:pPr>
                      <a:r>
                        <a:rPr lang="en-US" sz="1200" dirty="0">
                          <a:effectLst/>
                        </a:rPr>
                        <a:t>Information &amp; perhaps options; </a:t>
                      </a:r>
                    </a:p>
                    <a:p>
                      <a:pPr marL="0" marR="0" algn="l">
                        <a:lnSpc>
                          <a:spcPct val="107000"/>
                        </a:lnSpc>
                        <a:spcBef>
                          <a:spcPts val="0"/>
                        </a:spcBef>
                        <a:spcAft>
                          <a:spcPts val="0"/>
                        </a:spcAft>
                      </a:pPr>
                      <a:r>
                        <a:rPr lang="en-US" sz="1200" dirty="0">
                          <a:effectLst/>
                        </a:rPr>
                        <a:t>no recommendations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398" marR="50398" marT="0" marB="0" anchor="ctr">
                    <a:solidFill>
                      <a:srgbClr val="0066A1"/>
                    </a:solidFill>
                  </a:tcPr>
                </a:tc>
                <a:tc>
                  <a:txBody>
                    <a:bodyPr/>
                    <a:lstStyle/>
                    <a:p>
                      <a:pPr marL="0" marR="0" algn="ctr">
                        <a:lnSpc>
                          <a:spcPct val="107000"/>
                        </a:lnSpc>
                        <a:spcBef>
                          <a:spcPts val="0"/>
                        </a:spcBef>
                        <a:spcAft>
                          <a:spcPts val="0"/>
                        </a:spcAft>
                      </a:pPr>
                      <a:r>
                        <a:rPr lang="en-US" sz="1200" dirty="0">
                          <a:effectLst/>
                        </a:rPr>
                        <a:t>IEEE Whitepapers</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98" marR="50398" marT="0" marB="0" anchor="ctr"/>
                </a:tc>
                <a:tc>
                  <a:txBody>
                    <a:bodyPr/>
                    <a:lstStyle/>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Approved by </a:t>
                      </a:r>
                      <a:r>
                        <a:rPr lang="en-US" sz="1200" dirty="0" err="1">
                          <a:effectLst/>
                        </a:rPr>
                        <a:t>BoD</a:t>
                      </a:r>
                      <a:r>
                        <a:rPr lang="en-US" sz="1200" dirty="0">
                          <a:effectLst/>
                        </a:rPr>
                        <a:t> with advice and </a:t>
                      </a:r>
                      <a:r>
                        <a:rPr lang="en-US" sz="1200" dirty="0" smtClean="0">
                          <a:effectLst/>
                        </a:rPr>
                        <a:t>recommendation </a:t>
                      </a:r>
                      <a:r>
                        <a:rPr lang="en-US" sz="1200" dirty="0">
                          <a:effectLst/>
                        </a:rPr>
                        <a:t>from GPPC</a:t>
                      </a:r>
                    </a:p>
                    <a:p>
                      <a:pPr marL="114300" marR="0" lvl="0" indent="-114300" algn="l">
                        <a:lnSpc>
                          <a:spcPct val="107000"/>
                        </a:lnSpc>
                        <a:spcBef>
                          <a:spcPts val="0"/>
                        </a:spcBef>
                        <a:spcAft>
                          <a:spcPts val="0"/>
                        </a:spcAft>
                        <a:buFont typeface="Symbol" panose="05050102010706020507" pitchFamily="18" charset="2"/>
                        <a:buChar char=""/>
                      </a:pPr>
                      <a:r>
                        <a:rPr lang="en-US" sz="1200" dirty="0" smtClean="0">
                          <a:effectLst/>
                        </a:rPr>
                        <a:t>May be </a:t>
                      </a:r>
                      <a:r>
                        <a:rPr lang="en-US" sz="1200" dirty="0">
                          <a:effectLst/>
                        </a:rPr>
                        <a:t>developed/proposed by other entities</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579972">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OU Whitepapers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398" marR="50398" marT="0" marB="0" anchor="ctr"/>
                </a:tc>
                <a:tc>
                  <a:txBody>
                    <a:bodyPr/>
                    <a:lstStyle/>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Developed &amp; Approved by OUs </a:t>
                      </a:r>
                      <a:endParaRPr lang="en-US" sz="1200" dirty="0" smtClean="0">
                        <a:effectLst/>
                      </a:endParaRPr>
                    </a:p>
                    <a:p>
                      <a:pPr marL="114300" marR="0" lvl="0" indent="-114300" algn="l">
                        <a:lnSpc>
                          <a:spcPct val="107000"/>
                        </a:lnSpc>
                        <a:spcBef>
                          <a:spcPts val="0"/>
                        </a:spcBef>
                        <a:spcAft>
                          <a:spcPts val="0"/>
                        </a:spcAft>
                        <a:buFont typeface="Symbol" panose="05050102010706020507" pitchFamily="18" charset="2"/>
                        <a:buChar char=""/>
                      </a:pPr>
                      <a:r>
                        <a:rPr lang="en-US" sz="1200" dirty="0" smtClean="0">
                          <a:effectLst/>
                        </a:rPr>
                        <a:t>Reviewed </a:t>
                      </a:r>
                      <a:r>
                        <a:rPr lang="en-US" sz="1200" dirty="0">
                          <a:effectLst/>
                        </a:rPr>
                        <a:t>by GPPC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841239">
                <a:tc rowSpan="2">
                  <a:txBody>
                    <a:bodyPr/>
                    <a:lstStyle/>
                    <a:p>
                      <a:pPr marL="0" marR="0" algn="l">
                        <a:lnSpc>
                          <a:spcPct val="107000"/>
                        </a:lnSpc>
                        <a:spcBef>
                          <a:spcPts val="0"/>
                        </a:spcBef>
                        <a:spcAft>
                          <a:spcPts val="0"/>
                        </a:spcAft>
                      </a:pPr>
                      <a:r>
                        <a:rPr lang="en-US" sz="1600" dirty="0">
                          <a:effectLst/>
                        </a:rPr>
                        <a:t>Policy Position Statements</a:t>
                      </a:r>
                    </a:p>
                    <a:p>
                      <a:pPr marL="0" marR="0" algn="l">
                        <a:lnSpc>
                          <a:spcPct val="107000"/>
                        </a:lnSpc>
                        <a:spcBef>
                          <a:spcPts val="0"/>
                        </a:spcBef>
                        <a:spcAft>
                          <a:spcPts val="0"/>
                        </a:spcAft>
                      </a:pPr>
                      <a:r>
                        <a:rPr lang="en-US" sz="1200" dirty="0">
                          <a:effectLst/>
                        </a:rPr>
                        <a:t>Policy Recommendations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398" marR="50398" marT="0" marB="0" anchor="ctr">
                    <a:solidFill>
                      <a:srgbClr val="0066A1"/>
                    </a:solidFill>
                  </a:tcPr>
                </a:tc>
                <a:tc>
                  <a:txBody>
                    <a:bodyPr/>
                    <a:lstStyle/>
                    <a:p>
                      <a:pPr marL="0" marR="0" algn="ctr">
                        <a:lnSpc>
                          <a:spcPct val="107000"/>
                        </a:lnSpc>
                        <a:spcBef>
                          <a:spcPts val="0"/>
                        </a:spcBef>
                        <a:spcAft>
                          <a:spcPts val="0"/>
                        </a:spcAft>
                      </a:pPr>
                      <a:r>
                        <a:rPr lang="en-US" sz="1200" dirty="0">
                          <a:effectLst/>
                        </a:rPr>
                        <a:t>IEEE Position Statements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398" marR="50398" marT="0" marB="0" anchor="ctr"/>
                </a:tc>
                <a:tc>
                  <a:txBody>
                    <a:bodyPr/>
                    <a:lstStyle/>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Approved by </a:t>
                      </a:r>
                      <a:r>
                        <a:rPr lang="en-US" sz="1200" dirty="0" err="1">
                          <a:effectLst/>
                        </a:rPr>
                        <a:t>BoD</a:t>
                      </a:r>
                      <a:r>
                        <a:rPr lang="en-US" sz="1200" dirty="0">
                          <a:effectLst/>
                        </a:rPr>
                        <a:t> with advice and recommendation from GPPC</a:t>
                      </a:r>
                    </a:p>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May be developed/proposed by other entities</a:t>
                      </a:r>
                    </a:p>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Defines IEEE-wide position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1088258">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OU Position Statements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398" marR="50398" marT="0" marB="0" anchor="ctr"/>
                </a:tc>
                <a:tc>
                  <a:txBody>
                    <a:bodyPr/>
                    <a:lstStyle/>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Developed and approved by OUs</a:t>
                      </a:r>
                    </a:p>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Reviewed by GPPC</a:t>
                      </a:r>
                    </a:p>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Appropriate for, &amp; limited to, the domain of the OU, &amp; so </a:t>
                      </a:r>
                      <a:r>
                        <a:rPr lang="en-US" sz="1200" dirty="0" smtClean="0">
                          <a:effectLst/>
                        </a:rPr>
                        <a:t>identified in Statement</a:t>
                      </a:r>
                      <a:endParaRPr lang="en-US" sz="1200" dirty="0">
                        <a:effectLst/>
                      </a:endParaRPr>
                    </a:p>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Consistent with </a:t>
                      </a:r>
                      <a:r>
                        <a:rPr lang="en-US" sz="1200" dirty="0" smtClean="0">
                          <a:effectLst/>
                        </a:rPr>
                        <a:t>existing IEEE </a:t>
                      </a:r>
                      <a:r>
                        <a:rPr lang="en-US" sz="1200" dirty="0">
                          <a:effectLst/>
                        </a:rPr>
                        <a:t>Position </a:t>
                      </a:r>
                      <a:r>
                        <a:rPr lang="en-US" sz="1200" dirty="0" smtClean="0">
                          <a:effectLst/>
                        </a:rPr>
                        <a:t>Statements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460855">
                <a:tc rowSpan="2">
                  <a:txBody>
                    <a:bodyPr/>
                    <a:lstStyle/>
                    <a:p>
                      <a:pPr marL="0" marR="0" algn="l">
                        <a:lnSpc>
                          <a:spcPct val="107000"/>
                        </a:lnSpc>
                        <a:spcBef>
                          <a:spcPts val="0"/>
                        </a:spcBef>
                        <a:spcAft>
                          <a:spcPts val="0"/>
                        </a:spcAft>
                      </a:pPr>
                      <a:r>
                        <a:rPr lang="en-US" sz="1600" dirty="0">
                          <a:effectLst/>
                        </a:rPr>
                        <a:t>Public Policy Communications</a:t>
                      </a:r>
                    </a:p>
                    <a:p>
                      <a:pPr marL="42545" marR="0" algn="l">
                        <a:lnSpc>
                          <a:spcPct val="107000"/>
                        </a:lnSpc>
                        <a:spcBef>
                          <a:spcPts val="0"/>
                        </a:spcBef>
                        <a:spcAft>
                          <a:spcPts val="0"/>
                        </a:spcAft>
                      </a:pPr>
                      <a:r>
                        <a:rPr lang="en-US" sz="1200" dirty="0">
                          <a:effectLst/>
                        </a:rPr>
                        <a:t>(e.g. letter, testimony, speech or public remarks, media release</a:t>
                      </a:r>
                      <a:r>
                        <a:rPr lang="en-US" sz="1200" dirty="0" smtClean="0">
                          <a:effectLst/>
                        </a:rPr>
                        <a:t>)</a:t>
                      </a:r>
                      <a:endParaRPr lang="en-US" sz="1200" dirty="0">
                        <a:effectLst/>
                      </a:endParaRPr>
                    </a:p>
                  </a:txBody>
                  <a:tcPr marL="50398" marR="50398" marT="0" marB="0" anchor="ctr">
                    <a:solidFill>
                      <a:srgbClr val="0066A1"/>
                    </a:solidFill>
                  </a:tcPr>
                </a:tc>
                <a:tc>
                  <a:txBody>
                    <a:bodyPr/>
                    <a:lstStyle/>
                    <a:p>
                      <a:pPr marL="0" marR="0" algn="ctr">
                        <a:lnSpc>
                          <a:spcPct val="107000"/>
                        </a:lnSpc>
                        <a:spcBef>
                          <a:spcPts val="0"/>
                        </a:spcBef>
                        <a:spcAft>
                          <a:spcPts val="0"/>
                        </a:spcAft>
                      </a:pPr>
                      <a:r>
                        <a:rPr lang="en-US" sz="1200" dirty="0">
                          <a:effectLst/>
                        </a:rPr>
                        <a:t>IEEE Policy Communications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398" marR="50398" marT="0" marB="0" anchor="ctr"/>
                </a:tc>
                <a:tc>
                  <a:txBody>
                    <a:bodyPr/>
                    <a:lstStyle/>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Based on IEEE </a:t>
                      </a:r>
                      <a:r>
                        <a:rPr lang="en-US" sz="1200" dirty="0" smtClean="0">
                          <a:effectLst/>
                        </a:rPr>
                        <a:t>Position </a:t>
                      </a:r>
                      <a:r>
                        <a:rPr lang="en-US" sz="1200" dirty="0">
                          <a:effectLst/>
                        </a:rPr>
                        <a:t>Statements</a:t>
                      </a:r>
                    </a:p>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Consistent </a:t>
                      </a:r>
                      <a:r>
                        <a:rPr lang="en-US" sz="1200" dirty="0" smtClean="0">
                          <a:effectLst/>
                        </a:rPr>
                        <a:t>w/ any </a:t>
                      </a:r>
                      <a:r>
                        <a:rPr lang="en-US" sz="1200" dirty="0">
                          <a:effectLst/>
                        </a:rPr>
                        <a:t>relevant IEEE Whitepapers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681351">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OU Policy Communications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398" marR="50398" marT="0" marB="0" anchor="ctr"/>
                </a:tc>
                <a:tc>
                  <a:txBody>
                    <a:bodyPr/>
                    <a:lstStyle/>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Based on OU </a:t>
                      </a:r>
                      <a:r>
                        <a:rPr lang="en-US" sz="1200" dirty="0" smtClean="0">
                          <a:effectLst/>
                        </a:rPr>
                        <a:t>or IEEE Position </a:t>
                      </a:r>
                      <a:r>
                        <a:rPr lang="en-US" sz="1200" dirty="0">
                          <a:effectLst/>
                        </a:rPr>
                        <a:t>Statements</a:t>
                      </a:r>
                    </a:p>
                    <a:p>
                      <a:pPr marL="114300" marR="0" lvl="0" indent="-114300" algn="l">
                        <a:lnSpc>
                          <a:spcPct val="107000"/>
                        </a:lnSpc>
                        <a:spcBef>
                          <a:spcPts val="0"/>
                        </a:spcBef>
                        <a:spcAft>
                          <a:spcPts val="0"/>
                        </a:spcAft>
                        <a:buFont typeface="Symbol" panose="05050102010706020507" pitchFamily="18" charset="2"/>
                        <a:buChar char=""/>
                      </a:pPr>
                      <a:r>
                        <a:rPr lang="en-US" sz="1200" dirty="0">
                          <a:effectLst/>
                        </a:rPr>
                        <a:t>Consistent with </a:t>
                      </a:r>
                      <a:r>
                        <a:rPr lang="en-US" sz="1200" dirty="0" smtClean="0">
                          <a:effectLst/>
                        </a:rPr>
                        <a:t>relevant </a:t>
                      </a:r>
                      <a:r>
                        <a:rPr lang="en-US" sz="1200" dirty="0">
                          <a:effectLst/>
                        </a:rPr>
                        <a:t>IEEE or OU </a:t>
                      </a:r>
                      <a:r>
                        <a:rPr lang="en-US" sz="1200" dirty="0" smtClean="0">
                          <a:effectLst/>
                        </a:rPr>
                        <a:t>Whitepapers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bl>
          </a:graphicData>
        </a:graphic>
      </p:graphicFrame>
      <p:sp>
        <p:nvSpPr>
          <p:cNvPr id="4" name="TextBox 3"/>
          <p:cNvSpPr txBox="1"/>
          <p:nvPr/>
        </p:nvSpPr>
        <p:spPr>
          <a:xfrm>
            <a:off x="302140" y="104119"/>
            <a:ext cx="7483512" cy="461665"/>
          </a:xfrm>
          <a:prstGeom prst="rect">
            <a:avLst/>
          </a:prstGeom>
          <a:noFill/>
        </p:spPr>
        <p:txBody>
          <a:bodyPr wrap="square" rtlCol="0">
            <a:spAutoFit/>
          </a:bodyPr>
          <a:lstStyle/>
          <a:p>
            <a:pPr algn="ctr"/>
            <a:r>
              <a:rPr lang="en-US" sz="2400" b="1" dirty="0" smtClean="0">
                <a:solidFill>
                  <a:srgbClr val="0066A1"/>
                </a:solidFill>
              </a:rPr>
              <a:t>IEEE Policy 15, External Communications on Public Policy</a:t>
            </a:r>
            <a:endParaRPr lang="en-US" sz="2400" b="1" dirty="0">
              <a:solidFill>
                <a:srgbClr val="0066A1"/>
              </a:solidFill>
            </a:endParaRPr>
          </a:p>
        </p:txBody>
      </p:sp>
    </p:spTree>
    <p:extLst>
      <p:ext uri="{BB962C8B-B14F-4D97-AF65-F5344CB8AC3E}">
        <p14:creationId xmlns:p14="http://schemas.microsoft.com/office/powerpoint/2010/main" val="3663219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8</a:t>
            </a:fld>
            <a:endParaRPr lang="en-US"/>
          </a:p>
        </p:txBody>
      </p:sp>
      <p:sp>
        <p:nvSpPr>
          <p:cNvPr id="4" name="Content Placeholder 2"/>
          <p:cNvSpPr txBox="1">
            <a:spLocks/>
          </p:cNvSpPr>
          <p:nvPr/>
        </p:nvSpPr>
        <p:spPr>
          <a:xfrm>
            <a:off x="1060174" y="1106926"/>
            <a:ext cx="6526695" cy="2828970"/>
          </a:xfrm>
          <a:prstGeom prst="rect">
            <a:avLst/>
          </a:prstGeom>
        </p:spPr>
        <p:txBody>
          <a:bodyPr/>
          <a:lstStyle>
            <a:lvl1pPr marL="171450" indent="-171450" algn="l" defTabSz="685800" rtl="0" eaLnBrk="1" latinLnBrk="0" hangingPunct="1">
              <a:lnSpc>
                <a:spcPct val="90000"/>
              </a:lnSpc>
              <a:spcBef>
                <a:spcPts val="750"/>
              </a:spcBef>
              <a:buClr>
                <a:srgbClr val="0066A1"/>
              </a:buClr>
              <a:buFont typeface="LucidaGrande"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66A1"/>
              </a:buClr>
              <a:buFont typeface="LucidaGrande"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66A1"/>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66A1"/>
              </a:buClr>
              <a:buFont typeface="Wingdings"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LucidaGrande" charset="0"/>
              <a:buNone/>
            </a:pPr>
            <a:r>
              <a:rPr lang="en-US" sz="1800" b="1" u="sng" dirty="0" smtClean="0"/>
              <a:t>Global Public Policy Committee</a:t>
            </a:r>
            <a:r>
              <a:rPr lang="en-US" sz="1800" b="1" dirty="0" smtClean="0"/>
              <a:t>:  </a:t>
            </a:r>
            <a:r>
              <a:rPr lang="en-US" sz="1800" dirty="0" smtClean="0"/>
              <a:t>The Global Public Policy Committee shall </a:t>
            </a:r>
            <a:r>
              <a:rPr lang="en-US" sz="1800" b="1" dirty="0" smtClean="0"/>
              <a:t>advise</a:t>
            </a:r>
            <a:r>
              <a:rPr lang="en-US" sz="1800" dirty="0" smtClean="0"/>
              <a:t> IEEE through the IEEE Board of Directors on matters related to public policy.  It shall </a:t>
            </a:r>
            <a:r>
              <a:rPr lang="en-US" sz="1800" b="1" dirty="0" smtClean="0"/>
              <a:t>encourage, assist, coordinate, and oversee </a:t>
            </a:r>
            <a:r>
              <a:rPr lang="en-US" sz="1800" dirty="0" smtClean="0"/>
              <a:t>public policy activities throughout the IEEE with the goal of enhancing and sustaining IEEE’s reputation as a globally-relevant resource of high-quality, balanced and effective advice, information, and advocacy on public policy issues within IEEE’s sphere of technical competence and professional interest.  Its specific processes and functions shall be specified in a Board-approved Charter and Operations Manual.</a:t>
            </a:r>
            <a:endParaRPr lang="en-US" sz="1800" dirty="0"/>
          </a:p>
        </p:txBody>
      </p:sp>
      <p:sp>
        <p:nvSpPr>
          <p:cNvPr id="5" name="TextBox 4"/>
          <p:cNvSpPr txBox="1"/>
          <p:nvPr/>
        </p:nvSpPr>
        <p:spPr>
          <a:xfrm>
            <a:off x="665921" y="536713"/>
            <a:ext cx="7315200" cy="461665"/>
          </a:xfrm>
          <a:prstGeom prst="rect">
            <a:avLst/>
          </a:prstGeom>
          <a:noFill/>
        </p:spPr>
        <p:txBody>
          <a:bodyPr wrap="square" rtlCol="0">
            <a:spAutoFit/>
          </a:bodyPr>
          <a:lstStyle/>
          <a:p>
            <a:r>
              <a:rPr lang="en-US" sz="2400" b="1" dirty="0" smtClean="0">
                <a:solidFill>
                  <a:srgbClr val="0066A1"/>
                </a:solidFill>
              </a:rPr>
              <a:t>Bylaw I-305.8 Global Public Policy Committee: Mission</a:t>
            </a:r>
            <a:endParaRPr lang="en-US" sz="2400" b="1" dirty="0">
              <a:solidFill>
                <a:srgbClr val="0066A1"/>
              </a:solidFill>
            </a:endParaRPr>
          </a:p>
        </p:txBody>
      </p:sp>
    </p:spTree>
    <p:extLst>
      <p:ext uri="{BB962C8B-B14F-4D97-AF65-F5344CB8AC3E}">
        <p14:creationId xmlns:p14="http://schemas.microsoft.com/office/powerpoint/2010/main" val="625347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DD97BEB-BAEF-0344-9D5C-EC73E478698A}" type="slidenum">
              <a:rPr lang="en-US" smtClean="0"/>
              <a:pPr/>
              <a:t>9</a:t>
            </a:fld>
            <a:endParaRPr lang="en-US"/>
          </a:p>
        </p:txBody>
      </p:sp>
      <p:grpSp>
        <p:nvGrpSpPr>
          <p:cNvPr id="10" name="Group 9"/>
          <p:cNvGrpSpPr/>
          <p:nvPr/>
        </p:nvGrpSpPr>
        <p:grpSpPr>
          <a:xfrm>
            <a:off x="38278" y="266699"/>
            <a:ext cx="9037989" cy="4792981"/>
            <a:chOff x="38278" y="266699"/>
            <a:chExt cx="9037989" cy="4792981"/>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073" t="2852" r="340" b="4125"/>
            <a:stretch/>
          </p:blipFill>
          <p:spPr>
            <a:xfrm>
              <a:off x="38278" y="266699"/>
              <a:ext cx="9037989" cy="4792981"/>
            </a:xfrm>
            <a:prstGeom prst="rect">
              <a:avLst/>
            </a:prstGeom>
            <a:ln w="19050">
              <a:solidFill>
                <a:srgbClr val="0066A1"/>
              </a:solidFill>
            </a:ln>
          </p:spPr>
        </p:pic>
        <p:sp>
          <p:nvSpPr>
            <p:cNvPr id="6" name="Rectangle 5"/>
            <p:cNvSpPr/>
            <p:nvPr/>
          </p:nvSpPr>
          <p:spPr>
            <a:xfrm>
              <a:off x="3087756" y="2087217"/>
              <a:ext cx="496958" cy="1192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13377" y="2090116"/>
              <a:ext cx="443948" cy="1192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78681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B_Final_FullScreen" id="{42F2A728-38A7-F741-8697-F23A46403293}" vid="{291ADA43-C1E7-0449-827C-A2959B3E2CF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16-DCI-113_Branded_PPT_Template_B_Final_FullScreen</Template>
  <TotalTime>10702</TotalTime>
  <Words>851</Words>
  <Application>Microsoft Office PowerPoint</Application>
  <PresentationFormat>화면 슬라이드 쇼(16:9)</PresentationFormat>
  <Paragraphs>118</Paragraphs>
  <Slides>12</Slides>
  <Notes>12</Notes>
  <HiddenSlides>0</HiddenSlides>
  <MMClips>0</MMClips>
  <ScaleCrop>false</ScaleCrop>
  <HeadingPairs>
    <vt:vector size="6" baseType="variant">
      <vt:variant>
        <vt:lpstr>사용한 글꼴</vt:lpstr>
      </vt:variant>
      <vt:variant>
        <vt:i4>8</vt:i4>
      </vt:variant>
      <vt:variant>
        <vt:lpstr>테마</vt:lpstr>
      </vt:variant>
      <vt:variant>
        <vt:i4>2</vt:i4>
      </vt:variant>
      <vt:variant>
        <vt:lpstr>슬라이드 제목</vt:lpstr>
      </vt:variant>
      <vt:variant>
        <vt:i4>12</vt:i4>
      </vt:variant>
    </vt:vector>
  </HeadingPairs>
  <TitlesOfParts>
    <vt:vector size="22" baseType="lpstr">
      <vt:lpstr>LucidaGrande</vt:lpstr>
      <vt:lpstr>Arial</vt:lpstr>
      <vt:lpstr>Calibri</vt:lpstr>
      <vt:lpstr>Calibri Light</vt:lpstr>
      <vt:lpstr>Courier New</vt:lpstr>
      <vt:lpstr>Symbol</vt:lpstr>
      <vt:lpstr>Times New Roman</vt:lpstr>
      <vt:lpstr>Wingdings</vt:lpstr>
      <vt:lpstr>Theme 1</vt:lpstr>
      <vt:lpstr>Custom Design</vt:lpstr>
      <vt:lpstr>Global Public Policy in IEEE A Briefing for Regions 4 and 10 in Sydney, Australia</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Kchun</cp:lastModifiedBy>
  <cp:revision>46</cp:revision>
  <cp:lastPrinted>2017-06-15T04:21:40Z</cp:lastPrinted>
  <dcterms:created xsi:type="dcterms:W3CDTF">2016-10-24T19:40:55Z</dcterms:created>
  <dcterms:modified xsi:type="dcterms:W3CDTF">2017-08-11T01:19:09Z</dcterms:modified>
</cp:coreProperties>
</file>