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8"/>
  </p:notesMasterIdLst>
  <p:handoutMasterIdLst>
    <p:handoutMasterId r:id="rId9"/>
  </p:handoutMasterIdLst>
  <p:sldIdLst>
    <p:sldId id="256" r:id="rId3"/>
    <p:sldId id="286" r:id="rId4"/>
    <p:sldId id="292" r:id="rId5"/>
    <p:sldId id="293" r:id="rId6"/>
    <p:sldId id="294"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p15:clr>
            <a:srgbClr val="A4A3A4"/>
          </p15:clr>
        </p15:guide>
        <p15:guide id="2" pos="55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86" autoAdjust="0"/>
    <p:restoredTop sz="94660"/>
  </p:normalViewPr>
  <p:slideViewPr>
    <p:cSldViewPr snapToGrid="0">
      <p:cViewPr varScale="1">
        <p:scale>
          <a:sx n="59" d="100"/>
          <a:sy n="59" d="100"/>
        </p:scale>
        <p:origin x="1277" y="62"/>
      </p:cViewPr>
      <p:guideLst>
        <p:guide orient="horz" pos="3216"/>
        <p:guide pos="5523"/>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F16D958-5C73-48DE-9984-0EB0D1BE60DE}" type="datetimeFigureOut">
              <a:rPr lang="en-US" smtClean="0"/>
              <a:t>8/22/2014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A1F1AD61-0B88-4141-A473-BA719A61714E}" type="slidenum">
              <a:rPr lang="en-US" smtClean="0"/>
              <a:t>‹#›</a:t>
            </a:fld>
            <a:endParaRPr lang="en-US"/>
          </a:p>
        </p:txBody>
      </p:sp>
    </p:spTree>
    <p:extLst>
      <p:ext uri="{BB962C8B-B14F-4D97-AF65-F5344CB8AC3E}">
        <p14:creationId xmlns:p14="http://schemas.microsoft.com/office/powerpoint/2010/main" val="33540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954385A-B9F2-4077-92F4-CE3785C56F92}" type="datetimeFigureOut">
              <a:rPr lang="en-US" smtClean="0"/>
              <a:t>8/22/2014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B2D355D-B423-47FD-B86F-A6F8D01ED63F}" type="slidenum">
              <a:rPr lang="en-US" smtClean="0"/>
              <a:t>‹#›</a:t>
            </a:fld>
            <a:endParaRPr lang="en-US"/>
          </a:p>
        </p:txBody>
      </p:sp>
    </p:spTree>
    <p:extLst>
      <p:ext uri="{BB962C8B-B14F-4D97-AF65-F5344CB8AC3E}">
        <p14:creationId xmlns:p14="http://schemas.microsoft.com/office/powerpoint/2010/main" val="326953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rpor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5BB9E4D3-F80A-BB4B-8FD5-37E8CBED91A1}"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5" name="Rectangle 14"/>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5" descr="shutterstock_7693891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9" name="Picture Placeholder 10" descr="shutterstock_10708528.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 y="0"/>
            <a:ext cx="2271889" cy="2809875"/>
          </a:xfrm>
          <a:prstGeom prst="rect">
            <a:avLst/>
          </a:prstGeom>
        </p:spPr>
      </p:pic>
      <p:pic>
        <p:nvPicPr>
          <p:cNvPr id="10" name="Picture Placeholder 12" descr="shutterstock_12020635.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5999" y="0"/>
            <a:ext cx="2271889" cy="2809875"/>
          </a:xfrm>
          <a:prstGeom prst="rect">
            <a:avLst/>
          </a:prstGeom>
        </p:spPr>
      </p:pic>
      <p:pic>
        <p:nvPicPr>
          <p:cNvPr id="11" name="Picture Placeholder 8" descr="shutterstock_58382266.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4571999" y="0"/>
            <a:ext cx="2271889" cy="2809875"/>
          </a:xfrm>
          <a:prstGeom prst="rect">
            <a:avLst/>
          </a:prstGeom>
        </p:spPr>
      </p:pic>
      <p:sp>
        <p:nvSpPr>
          <p:cNvPr id="13"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4"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5817939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8/22/2014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5" name="Content Placeholder 4"/>
          <p:cNvSpPr>
            <a:spLocks noGrp="1"/>
          </p:cNvSpPr>
          <p:nvPr>
            <p:ph sz="quarter" idx="23"/>
          </p:nvPr>
        </p:nvSpPr>
        <p:spPr>
          <a:xfrm>
            <a:off x="374826"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3777026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6" name="Text Placeholder 2"/>
          <p:cNvSpPr>
            <a:spLocks noGrp="1"/>
          </p:cNvSpPr>
          <p:nvPr>
            <p:ph type="body" idx="1" hasCustomPrompt="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3" name="Text Placeholder 2"/>
          <p:cNvSpPr>
            <a:spLocks noGrp="1"/>
          </p:cNvSpPr>
          <p:nvPr>
            <p:ph type="body" idx="17" hasCustomPrompt="1"/>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5" name="Content Placeholder 4"/>
          <p:cNvSpPr>
            <a:spLocks noGrp="1"/>
          </p:cNvSpPr>
          <p:nvPr>
            <p:ph sz="quarter" idx="24" hasCustomPrompt="1"/>
          </p:nvPr>
        </p:nvSpPr>
        <p:spPr>
          <a:xfrm>
            <a:off x="357187" y="2659063"/>
            <a:ext cx="4044950" cy="3352800"/>
          </a:xfrm>
        </p:spPr>
        <p:txBody>
          <a:body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25" hasCustomPrompt="1"/>
          </p:nvPr>
        </p:nvSpPr>
        <p:spPr>
          <a:xfrm>
            <a:off x="4703762" y="2659063"/>
            <a:ext cx="4044950" cy="3352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2674779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8/22/2014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2" name="Picture Placeholder 2"/>
          <p:cNvSpPr>
            <a:spLocks noGrp="1"/>
          </p:cNvSpPr>
          <p:nvPr>
            <p:ph type="pic" idx="1"/>
          </p:nvPr>
        </p:nvSpPr>
        <p:spPr>
          <a:xfrm flipH="1">
            <a:off x="366889" y="1644422"/>
            <a:ext cx="3995928" cy="4366911"/>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137878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5F5B39-3F3D-D443-AFEC-C37958B43239}"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7" name="Picture Placeholder 2"/>
          <p:cNvSpPr>
            <a:spLocks noGrp="1"/>
          </p:cNvSpPr>
          <p:nvPr>
            <p:ph type="pic" idx="16"/>
          </p:nvPr>
        </p:nvSpPr>
        <p:spPr>
          <a:xfrm flipH="1">
            <a:off x="4752960" y="4007160"/>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21" name="Picture Placeholder 2"/>
          <p:cNvSpPr>
            <a:spLocks noGrp="1"/>
          </p:cNvSpPr>
          <p:nvPr>
            <p:ph type="pic" idx="17"/>
          </p:nvPr>
        </p:nvSpPr>
        <p:spPr>
          <a:xfrm flipH="1">
            <a:off x="4744493" y="1644422"/>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3"/>
          </p:nvPr>
        </p:nvSpPr>
        <p:spPr>
          <a:xfrm>
            <a:off x="390702"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810079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74849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5" name="Picture Placeholder 2"/>
          <p:cNvSpPr>
            <a:spLocks noGrp="1"/>
          </p:cNvSpPr>
          <p:nvPr>
            <p:ph type="pic" idx="1"/>
          </p:nvPr>
        </p:nvSpPr>
        <p:spPr>
          <a:xfrm flipH="1">
            <a:off x="1473196" y="1669823"/>
            <a:ext cx="5689601" cy="3587977"/>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a:buFont typeface="Wingdings" charset="0"/>
              <a:buNone/>
            </a:pPr>
            <a:r>
              <a:rPr lang="en-US" dirty="0">
                <a:latin typeface="Verdana" charset="0"/>
                <a:ea typeface="ＭＳ Ｐゴシック" charset="0"/>
                <a:cs typeface="ＭＳ Ｐゴシック" charset="0"/>
              </a:rPr>
              <a:t>Sub Title</a:t>
            </a:r>
          </a:p>
        </p:txBody>
      </p:sp>
    </p:spTree>
    <p:extLst>
      <p:ext uri="{BB962C8B-B14F-4D97-AF65-F5344CB8AC3E}">
        <p14:creationId xmlns:p14="http://schemas.microsoft.com/office/powerpoint/2010/main" val="240511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AEAA1F8-5026-4E7D-B468-BC97E9A9B4F2}" type="datetimeFigureOut">
              <a:rPr lang="en-AU" smtClean="0"/>
              <a:t>22/08/2014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504977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EAA1F8-5026-4E7D-B468-BC97E9A9B4F2}" type="datetimeFigureOut">
              <a:rPr lang="en-AU" smtClean="0"/>
              <a:t>22/08/2014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62276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EAA1F8-5026-4E7D-B468-BC97E9A9B4F2}" type="datetimeFigureOut">
              <a:rPr lang="en-AU" smtClean="0"/>
              <a:t>22/08/2014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3623904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AEAA1F8-5026-4E7D-B468-BC97E9A9B4F2}" type="datetimeFigureOut">
              <a:rPr lang="en-AU" smtClean="0"/>
              <a:t>22/08/2014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384078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dustry">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94B4938F-C4AA-4841-9EF1-647F18415BBC}"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032"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8" descr="shutterstock_295816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70094" y="0"/>
            <a:ext cx="2315683" cy="2809875"/>
          </a:xfrm>
          <a:prstGeom prst="rect">
            <a:avLst/>
          </a:prstGeom>
        </p:spPr>
      </p:pic>
      <p:pic>
        <p:nvPicPr>
          <p:cNvPr id="9" name="Picture Placeholder 32" descr="ISP2093881.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0" name="Picture Placeholder 35" descr="shutterstock_12412126.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3983" y="0"/>
            <a:ext cx="2271889" cy="2809875"/>
          </a:xfrm>
          <a:prstGeom prst="rect">
            <a:avLst/>
          </a:prstGeom>
        </p:spPr>
      </p:pic>
      <p:pic>
        <p:nvPicPr>
          <p:cNvPr id="11" name="Picture Placeholder 9" descr="shutterstock_43012507.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4191" y="0"/>
            <a:ext cx="2271713"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2298660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AEAA1F8-5026-4E7D-B468-BC97E9A9B4F2}" type="datetimeFigureOut">
              <a:rPr lang="en-AU" smtClean="0"/>
              <a:t>22/08/2014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1495927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AEAA1F8-5026-4E7D-B468-BC97E9A9B4F2}" type="datetimeFigureOut">
              <a:rPr lang="en-AU" smtClean="0"/>
              <a:t>22/08/2014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174878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AA1F8-5026-4E7D-B468-BC97E9A9B4F2}" type="datetimeFigureOut">
              <a:rPr lang="en-AU" smtClean="0"/>
              <a:t>22/08/2014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388176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AA1F8-5026-4E7D-B468-BC97E9A9B4F2}" type="datetimeFigureOut">
              <a:rPr lang="en-AU" smtClean="0"/>
              <a:t>22/08/2014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1741626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AA1F8-5026-4E7D-B468-BC97E9A9B4F2}" type="datetimeFigureOut">
              <a:rPr lang="en-AU" smtClean="0"/>
              <a:t>22/08/2014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645379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EAA1F8-5026-4E7D-B468-BC97E9A9B4F2}" type="datetimeFigureOut">
              <a:rPr lang="en-AU" smtClean="0"/>
              <a:t>22/08/2014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3922729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EAA1F8-5026-4E7D-B468-BC97E9A9B4F2}" type="datetimeFigureOut">
              <a:rPr lang="en-AU" smtClean="0"/>
              <a:t>22/08/2014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CB23F3-0EB6-4CA2-896E-017669165CB0}" type="slidenum">
              <a:rPr lang="en-AU" smtClean="0"/>
              <a:t>‹#›</a:t>
            </a:fld>
            <a:endParaRPr lang="en-AU"/>
          </a:p>
        </p:txBody>
      </p:sp>
    </p:spTree>
    <p:extLst>
      <p:ext uri="{BB962C8B-B14F-4D97-AF65-F5344CB8AC3E}">
        <p14:creationId xmlns:p14="http://schemas.microsoft.com/office/powerpoint/2010/main" val="298586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nsumer">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A48F19A2-CCB0-B04A-8E0D-4699AC325FDC}"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8" descr="shutterstock_77990686.jpg"/>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2285999" y="0"/>
            <a:ext cx="2271889" cy="2809875"/>
          </a:xfrm>
          <a:prstGeom prst="rect">
            <a:avLst/>
          </a:prstGeom>
        </p:spPr>
      </p:pic>
      <p:pic>
        <p:nvPicPr>
          <p:cNvPr id="9" name="Picture Placeholder 10" descr="iStock_000017402661Medium.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10" name="Picture Placeholder 13" descr="shutterstock_32048539.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1" name="Picture Placeholder 15" descr="shutterstock_11304505.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1999" y="0"/>
            <a:ext cx="2271889"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1809762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rporate Altern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B874F24C-1F4E-AE42-86CC-06AD9557198E}"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1" name="Rectangle 10"/>
          <p:cNvSpPr/>
          <p:nvPr userDrawn="1"/>
        </p:nvSpPr>
        <p:spPr>
          <a:xfrm>
            <a:off x="-1"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0" descr="cover-rg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9144001" cy="2809875"/>
          </a:xfrm>
          <a:prstGeom prst="rect">
            <a:avLst/>
          </a:prstGeom>
        </p:spPr>
      </p:pic>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863636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E2D454DB-9398-4742-8180-7E6BB481D394}" type="datetime1">
              <a:rPr lang="en-US" smtClean="0"/>
              <a:t>8/22/2014</a:t>
            </a:fld>
            <a:endParaRPr lang="en-US" dirty="0"/>
          </a:p>
        </p:txBody>
      </p:sp>
      <p:sp>
        <p:nvSpPr>
          <p:cNvPr id="3" name="Slide Number Placeholder 2"/>
          <p:cNvSpPr>
            <a:spLocks noGrp="1"/>
          </p:cNvSpPr>
          <p:nvPr>
            <p:ph type="sldNum" sz="quarter" idx="19"/>
          </p:nvPr>
        </p:nvSpPr>
        <p:spPr/>
        <p:txBody>
          <a:bodyPr/>
          <a:lstStyle/>
          <a:p>
            <a:fld id="{60BC5383-B22C-A746-A4AF-C32103C6BFA6}" type="slidenum">
              <a:rPr lang="en-US" smtClean="0"/>
              <a:pPr/>
              <a:t>‹#›</a:t>
            </a:fld>
            <a:endParaRPr lang="en-US" dirty="0"/>
          </a:p>
        </p:txBody>
      </p:sp>
      <p:sp>
        <p:nvSpPr>
          <p:cNvPr id="14" name="Rectangle 13"/>
          <p:cNvSpPr/>
          <p:nvPr userDrawn="1"/>
        </p:nvSpPr>
        <p:spPr>
          <a:xfrm>
            <a:off x="-104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Picture Placeholder 15"/>
          <p:cNvSpPr>
            <a:spLocks noGrp="1"/>
          </p:cNvSpPr>
          <p:nvPr>
            <p:ph type="pic" sz="quarter" idx="14"/>
          </p:nvPr>
        </p:nvSpPr>
        <p:spPr>
          <a:xfrm>
            <a:off x="2285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0" name="Picture Placeholder 15"/>
          <p:cNvSpPr>
            <a:spLocks noGrp="1"/>
          </p:cNvSpPr>
          <p:nvPr>
            <p:ph type="pic" sz="quarter" idx="15"/>
          </p:nvPr>
        </p:nvSpPr>
        <p:spPr>
          <a:xfrm>
            <a:off x="4571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1" name="Picture Placeholder 15"/>
          <p:cNvSpPr>
            <a:spLocks noGrp="1"/>
          </p:cNvSpPr>
          <p:nvPr>
            <p:ph type="pic" sz="quarter" idx="16"/>
          </p:nvPr>
        </p:nvSpPr>
        <p:spPr>
          <a:xfrm>
            <a:off x="6857999" y="0"/>
            <a:ext cx="2315683"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7"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76568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8630CF5F-2495-A546-9059-04EC55BB5CFF}" type="datetime1">
              <a:rPr lang="en-US" smtClean="0"/>
              <a:t>8/22/2014</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a:t>
            </a:fld>
            <a:endParaRPr lang="en-US" dirty="0"/>
          </a:p>
        </p:txBody>
      </p:sp>
      <p:sp>
        <p:nvSpPr>
          <p:cNvPr id="11" name="Rectangle 10"/>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9144001"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4"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167430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77CBC479-5850-5743-8469-A0216DBE937A}" type="datetime1">
              <a:rPr lang="en-US" smtClean="0"/>
              <a:t>8/22/2014</a:t>
            </a:fld>
            <a:endParaRPr lang="en-US" dirty="0"/>
          </a:p>
        </p:txBody>
      </p:sp>
      <p:pic>
        <p:nvPicPr>
          <p:cNvPr id="5" name="Picture 4"/>
          <p:cNvPicPr>
            <a:picLocks noChangeAspect="1"/>
          </p:cNvPicPr>
          <p:nvPr userDrawn="1"/>
        </p:nvPicPr>
        <p:blipFill>
          <a:blip r:embed="rId2"/>
          <a:stretch>
            <a:fillRect/>
          </a:stretch>
        </p:blipFill>
        <p:spPr>
          <a:xfrm>
            <a:off x="0" y="0"/>
            <a:ext cx="9144000" cy="5912556"/>
          </a:xfrm>
          <a:prstGeom prst="rect">
            <a:avLst/>
          </a:prstGeom>
        </p:spPr>
      </p:pic>
      <p:sp>
        <p:nvSpPr>
          <p:cNvPr id="6" name="Title 1"/>
          <p:cNvSpPr>
            <a:spLocks noGrp="1"/>
          </p:cNvSpPr>
          <p:nvPr>
            <p:ph type="title" hasCustomPrompt="1"/>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2589621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6632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Tree>
    <p:extLst>
      <p:ext uri="{BB962C8B-B14F-4D97-AF65-F5344CB8AC3E}">
        <p14:creationId xmlns:p14="http://schemas.microsoft.com/office/powerpoint/2010/main" val="27806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9"/>
          <p:cNvSpPr>
            <a:spLocks noGrp="1" noChangeAspect="1"/>
          </p:cNvSpPr>
          <p:nvPr>
            <p:ph type="title"/>
          </p:nvPr>
        </p:nvSpPr>
        <p:spPr>
          <a:xfrm>
            <a:off x="365760" y="135133"/>
            <a:ext cx="8325805" cy="107603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2" name="Slide Number Placeholder 1"/>
          <p:cNvSpPr>
            <a:spLocks noGrp="1"/>
          </p:cNvSpPr>
          <p:nvPr>
            <p:ph type="sldNum" sz="quarter" idx="4"/>
          </p:nvPr>
        </p:nvSpPr>
        <p:spPr>
          <a:xfrm>
            <a:off x="444366" y="6356350"/>
            <a:ext cx="358609"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777" y="6356350"/>
            <a:ext cx="1642533"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014ADE90-EC6F-724D-92C6-B4F354F44863}" type="datetime1">
              <a:rPr lang="en-US" smtClean="0"/>
              <a:pPr/>
              <a:t>8/22/2014</a:t>
            </a:fld>
            <a:endParaRPr lang="en-US" dirty="0"/>
          </a:p>
        </p:txBody>
      </p:sp>
      <p:pic>
        <p:nvPicPr>
          <p:cNvPr id="7" name="Picture 6" descr="ieee_blue_R0G102B161-lg.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376834" y="6225514"/>
            <a:ext cx="1393338" cy="406436"/>
          </a:xfrm>
          <a:prstGeom prst="rect">
            <a:avLst/>
          </a:prstGeom>
        </p:spPr>
      </p:pic>
      <p:sp>
        <p:nvSpPr>
          <p:cNvPr id="4" name="Rectangle 3"/>
          <p:cNvSpPr/>
          <p:nvPr userDrawn="1"/>
        </p:nvSpPr>
        <p:spPr>
          <a:xfrm rot="16200000">
            <a:off x="9449183" y="5910533"/>
            <a:ext cx="1710268" cy="184666"/>
          </a:xfrm>
          <a:prstGeom prst="rect">
            <a:avLst/>
          </a:prstGeom>
        </p:spPr>
        <p:txBody>
          <a:bodyPr wrap="square">
            <a:spAutoFit/>
          </a:bodyPr>
          <a:lstStyle/>
          <a:p>
            <a:r>
              <a:rPr lang="en-US" sz="600" kern="1200" dirty="0" smtClean="0">
                <a:solidFill>
                  <a:schemeClr val="bg1">
                    <a:lumMod val="50000"/>
                  </a:schemeClr>
                </a:solidFill>
                <a:latin typeface="+mn-lt"/>
                <a:ea typeface="+mn-ea"/>
                <a:cs typeface="+mn-cs"/>
              </a:rPr>
              <a:t>12-CRS-0106 REVISED</a:t>
            </a:r>
            <a:r>
              <a:rPr lang="en-US" sz="600" kern="1200" baseline="0" dirty="0" smtClean="0">
                <a:solidFill>
                  <a:schemeClr val="bg1">
                    <a:lumMod val="50000"/>
                  </a:schemeClr>
                </a:solidFill>
                <a:latin typeface="+mn-lt"/>
                <a:ea typeface="+mn-ea"/>
                <a:cs typeface="+mn-cs"/>
              </a:rPr>
              <a:t> 5 FEB 2013</a:t>
            </a:r>
            <a:endParaRPr lang="en-US" sz="600" dirty="0">
              <a:solidFill>
                <a:schemeClr val="bg1">
                  <a:lumMod val="50000"/>
                </a:schemeClr>
              </a:solidFill>
            </a:endParaRPr>
          </a:p>
        </p:txBody>
      </p:sp>
      <p:sp>
        <p:nvSpPr>
          <p:cNvPr id="12" name="Text Placeholder 11"/>
          <p:cNvSpPr>
            <a:spLocks noGrp="1"/>
          </p:cNvSpPr>
          <p:nvPr>
            <p:ph type="body" idx="1"/>
          </p:nvPr>
        </p:nvSpPr>
        <p:spPr>
          <a:xfrm>
            <a:off x="365760" y="1645921"/>
            <a:ext cx="8325805" cy="4386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66394" y="-36207"/>
            <a:ext cx="8425171" cy="1649789"/>
          </a:xfrm>
          <a:prstGeom prst="rect">
            <a:avLst/>
          </a:prstGeom>
        </p:spPr>
      </p:pic>
    </p:spTree>
    <p:extLst>
      <p:ext uri="{BB962C8B-B14F-4D97-AF65-F5344CB8AC3E}">
        <p14:creationId xmlns:p14="http://schemas.microsoft.com/office/powerpoint/2010/main" val="291234033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5" r:id="rId4"/>
    <p:sldLayoutId id="2147483666" r:id="rId5"/>
    <p:sldLayoutId id="2147483664" r:id="rId6"/>
    <p:sldLayoutId id="2147483670" r:id="rId7"/>
    <p:sldLayoutId id="2147483662" r:id="rId8"/>
    <p:sldLayoutId id="2147483676" r:id="rId9"/>
    <p:sldLayoutId id="2147483658" r:id="rId10"/>
    <p:sldLayoutId id="2147483672" r:id="rId11"/>
    <p:sldLayoutId id="2147483675" r:id="rId12"/>
    <p:sldLayoutId id="2147483661" r:id="rId13"/>
    <p:sldLayoutId id="2147483674" r:id="rId14"/>
    <p:sldLayoutId id="2147483677" r:id="rId15"/>
  </p:sldLayoutIdLst>
  <p:timing>
    <p:tnLst>
      <p:par>
        <p:cTn id="1" dur="indefinite" restart="never" nodeType="tmRoot"/>
      </p:par>
    </p:tnLst>
  </p:timing>
  <p:hf hdr="0" ftr="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7472" indent="-347472" algn="l" defTabSz="457200" rtl="0" eaLnBrk="1" latinLnBrk="0" hangingPunct="1">
        <a:spcBef>
          <a:spcPts val="1800"/>
        </a:spcBef>
        <a:buSzPct val="135000"/>
        <a:buFontTx/>
        <a:buBlip>
          <a:blip r:embed="rId19"/>
        </a:buBlip>
        <a:defRPr sz="2400" kern="1200">
          <a:solidFill>
            <a:schemeClr val="tx1"/>
          </a:solidFill>
          <a:latin typeface="+mn-lt"/>
          <a:ea typeface="+mn-ea"/>
          <a:cs typeface="+mn-cs"/>
        </a:defRPr>
      </a:lvl1pPr>
      <a:lvl2pPr marL="594360" indent="-182880" algn="l" defTabSz="457200" rtl="0" eaLnBrk="1" latinLnBrk="0" hangingPunct="1">
        <a:spcBef>
          <a:spcPts val="800"/>
        </a:spcBef>
        <a:buClr>
          <a:schemeClr val="tx1">
            <a:lumMod val="65000"/>
            <a:lumOff val="35000"/>
          </a:schemeClr>
        </a:buClr>
        <a:buFont typeface="Lucida Grande"/>
        <a:buChar char="–"/>
        <a:defRPr sz="2000" kern="1200">
          <a:solidFill>
            <a:schemeClr val="tx1"/>
          </a:solidFill>
          <a:latin typeface="+mn-lt"/>
          <a:ea typeface="+mn-ea"/>
          <a:cs typeface="+mn-cs"/>
        </a:defRPr>
      </a:lvl2pPr>
      <a:lvl3pPr marL="822960" indent="-182880" algn="l" defTabSz="457200" rtl="0" eaLnBrk="1" latinLnBrk="0" hangingPunct="1">
        <a:spcBef>
          <a:spcPts val="700"/>
        </a:spcBef>
        <a:buClr>
          <a:schemeClr val="tx1">
            <a:lumMod val="65000"/>
            <a:lumOff val="35000"/>
          </a:schemeClr>
        </a:buClr>
        <a:buFont typeface="Wingdings" charset="2"/>
        <a:buChar char="§"/>
        <a:defRPr sz="1800" kern="1200">
          <a:solidFill>
            <a:schemeClr val="tx1"/>
          </a:solidFill>
          <a:latin typeface="+mn-lt"/>
          <a:ea typeface="+mn-ea"/>
          <a:cs typeface="+mn-cs"/>
        </a:defRPr>
      </a:lvl3pPr>
      <a:lvl4pPr marL="1051560" indent="-182880" algn="l" defTabSz="457200" rtl="0" eaLnBrk="1" latinLnBrk="0" hangingPunct="1">
        <a:spcBef>
          <a:spcPts val="600"/>
        </a:spcBef>
        <a:buClr>
          <a:schemeClr val="tx1">
            <a:lumMod val="65000"/>
            <a:lumOff val="35000"/>
          </a:schemeClr>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600"/>
        </a:spcBef>
        <a:buClr>
          <a:schemeClr val="tx1">
            <a:lumMod val="50000"/>
            <a:lumOff val="50000"/>
          </a:schemeClr>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AA1F8-5026-4E7D-B468-BC97E9A9B4F2}" type="datetimeFigureOut">
              <a:rPr lang="en-AU" smtClean="0"/>
              <a:t>22/08/2014</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B23F3-0EB6-4CA2-896E-017669165CB0}" type="slidenum">
              <a:rPr lang="en-AU" smtClean="0"/>
              <a:t>‹#›</a:t>
            </a:fld>
            <a:endParaRPr lang="en-AU"/>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9414" y="86142"/>
            <a:ext cx="8425171" cy="1649789"/>
          </a:xfrm>
          <a:prstGeom prst="rect">
            <a:avLst/>
          </a:prstGeom>
        </p:spPr>
      </p:pic>
    </p:spTree>
    <p:extLst>
      <p:ext uri="{BB962C8B-B14F-4D97-AF65-F5344CB8AC3E}">
        <p14:creationId xmlns:p14="http://schemas.microsoft.com/office/powerpoint/2010/main" val="7851711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5BB9E4D3-F80A-BB4B-8FD5-37E8CBED91A1}" type="datetime1">
              <a:rPr lang="en-US" smtClean="0"/>
              <a:t>8/22/2014</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1</a:t>
            </a:fld>
            <a:endParaRPr lang="en-US" dirty="0"/>
          </a:p>
        </p:txBody>
      </p:sp>
      <p:pic>
        <p:nvPicPr>
          <p:cNvPr id="7" name="Picture Placeholder 6" descr="SECTIONSCONGRESS-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 b="65"/>
          <a:stretch>
            <a:fillRect/>
          </a:stretch>
        </p:blipFill>
        <p:spPr/>
      </p:pic>
      <p:sp>
        <p:nvSpPr>
          <p:cNvPr id="9" name="Title 8"/>
          <p:cNvSpPr>
            <a:spLocks noGrp="1"/>
          </p:cNvSpPr>
          <p:nvPr>
            <p:ph type="ctrTitle"/>
          </p:nvPr>
        </p:nvSpPr>
        <p:spPr>
          <a:xfrm>
            <a:off x="296883" y="2928588"/>
            <a:ext cx="8075221" cy="1082448"/>
          </a:xfrm>
        </p:spPr>
        <p:txBody>
          <a:bodyPr/>
          <a:lstStyle/>
          <a:p>
            <a:pPr>
              <a:lnSpc>
                <a:spcPct val="100000"/>
              </a:lnSpc>
              <a:spcAft>
                <a:spcPts val="600"/>
              </a:spcAft>
            </a:pPr>
            <a:r>
              <a:rPr lang="en-US" dirty="0" smtClean="0"/>
              <a:t>IEEE Sections Congress 2014</a:t>
            </a:r>
            <a:br>
              <a:rPr lang="en-US" dirty="0" smtClean="0"/>
            </a:br>
            <a:r>
              <a:rPr lang="en-US" dirty="0" smtClean="0"/>
              <a:t>	</a:t>
            </a:r>
            <a:r>
              <a:rPr lang="en-US" sz="2600" dirty="0" smtClean="0">
                <a:latin typeface="Times New Roman" panose="02020603050405020304" pitchFamily="18" charset="0"/>
                <a:cs typeface="Times New Roman" panose="02020603050405020304" pitchFamily="18" charset="0"/>
              </a:rPr>
              <a:t>Recommendations – </a:t>
            </a:r>
            <a:r>
              <a:rPr lang="en-US" sz="2600" i="1" dirty="0" smtClean="0">
                <a:latin typeface="Times New Roman" panose="02020603050405020304" pitchFamily="18" charset="0"/>
                <a:cs typeface="Times New Roman" panose="02020603050405020304" pitchFamily="18" charset="0"/>
              </a:rPr>
              <a:t>A Privilege with Responsibility</a:t>
            </a:r>
            <a:endParaRPr lang="en-US" sz="2600" i="1" dirty="0">
              <a:latin typeface="Times New Roman" panose="02020603050405020304" pitchFamily="18" charset="0"/>
              <a:cs typeface="Times New Roman" panose="02020603050405020304" pitchFamily="18" charset="0"/>
            </a:endParaRPr>
          </a:p>
        </p:txBody>
      </p:sp>
      <p:sp>
        <p:nvSpPr>
          <p:cNvPr id="10" name="Subtitle 9"/>
          <p:cNvSpPr>
            <a:spLocks noGrp="1"/>
          </p:cNvSpPr>
          <p:nvPr>
            <p:ph type="subTitle" idx="1"/>
          </p:nvPr>
        </p:nvSpPr>
        <p:spPr>
          <a:xfrm>
            <a:off x="296883" y="4512276"/>
            <a:ext cx="8063346" cy="752184"/>
          </a:xfrm>
        </p:spPr>
        <p:txBody>
          <a:bodyPr>
            <a:normAutofit fontScale="92500" lnSpcReduction="20000"/>
          </a:bodyPr>
          <a:lstStyle/>
          <a:p>
            <a:r>
              <a:rPr lang="en-US" b="1" i="1" dirty="0" smtClean="0"/>
              <a:t>Dr Zia Ahmed, R10 SC2014 Coordinator</a:t>
            </a:r>
          </a:p>
          <a:p>
            <a:r>
              <a:rPr lang="en-US" dirty="0" smtClean="0"/>
              <a:t>August 2014</a:t>
            </a:r>
            <a:endParaRPr lang="en-US" dirty="0"/>
          </a:p>
          <a:p>
            <a:endParaRPr lang="en-US" b="1" i="1" dirty="0"/>
          </a:p>
        </p:txBody>
      </p:sp>
      <p:pic>
        <p:nvPicPr>
          <p:cNvPr id="8" name="Picture 7" descr="SectionsCongress-PPT Graph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25" y="3563903"/>
            <a:ext cx="2685819" cy="2685819"/>
          </a:xfrm>
          <a:prstGeom prst="rect">
            <a:avLst/>
          </a:prstGeom>
        </p:spPr>
      </p:pic>
    </p:spTree>
    <p:extLst>
      <p:ext uri="{BB962C8B-B14F-4D97-AF65-F5344CB8AC3E}">
        <p14:creationId xmlns:p14="http://schemas.microsoft.com/office/powerpoint/2010/main" val="126546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2</a:t>
            </a:fld>
            <a:endParaRPr lang="en-US" dirty="0"/>
          </a:p>
        </p:txBody>
      </p:sp>
      <p:sp>
        <p:nvSpPr>
          <p:cNvPr id="6" name="Content Placeholder 5"/>
          <p:cNvSpPr>
            <a:spLocks noGrp="1"/>
          </p:cNvSpPr>
          <p:nvPr>
            <p:ph sz="quarter" idx="14"/>
          </p:nvPr>
        </p:nvSpPr>
        <p:spPr>
          <a:xfrm>
            <a:off x="365760" y="1757133"/>
            <a:ext cx="8326438" cy="3531561"/>
          </a:xfrm>
        </p:spPr>
        <p:txBody>
          <a:bodyPr>
            <a:noAutofit/>
          </a:bodyPr>
          <a:lstStyle/>
          <a:p>
            <a:r>
              <a:rPr lang="en-AU" sz="2200" dirty="0" smtClean="0">
                <a:latin typeface="Times New Roman" panose="02020603050405020304" pitchFamily="18" charset="0"/>
                <a:cs typeface="Times New Roman" panose="02020603050405020304" pitchFamily="18" charset="0"/>
              </a:rPr>
              <a:t>The goals of SC2014 are three-fold:</a:t>
            </a:r>
          </a:p>
          <a:p>
            <a:pPr lvl="1">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Provide an opportunity for delegates to gain information and training</a:t>
            </a:r>
          </a:p>
          <a:p>
            <a:pPr lvl="1">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Promote networking and relationship building among IEEE volunteers;</a:t>
            </a:r>
          </a:p>
          <a:p>
            <a:pPr lvl="1">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Serve as a forum for Section representatives and other local leaders to voice on behalf of the collective membership – the ideas, issues and recommendations which will influence the development and growth of IEEE worldwide, reinforcing its vitality and relevance to those it serves.</a:t>
            </a:r>
            <a:endParaRPr lang="en-A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23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3</a:t>
            </a:fld>
            <a:endParaRPr lang="en-US" dirty="0"/>
          </a:p>
        </p:txBody>
      </p:sp>
      <p:sp>
        <p:nvSpPr>
          <p:cNvPr id="5" name="Content Placeholder 4"/>
          <p:cNvSpPr>
            <a:spLocks noGrp="1"/>
          </p:cNvSpPr>
          <p:nvPr>
            <p:ph sz="quarter" idx="14"/>
          </p:nvPr>
        </p:nvSpPr>
        <p:spPr>
          <a:xfrm>
            <a:off x="365988" y="1547062"/>
            <a:ext cx="8333852" cy="4532462"/>
          </a:xfrm>
        </p:spPr>
        <p:txBody>
          <a:bodyPr>
            <a:normAutofit/>
          </a:bodyPr>
          <a:lstStyle/>
          <a:p>
            <a:r>
              <a:rPr lang="en-AU" sz="2200" dirty="0" smtClean="0">
                <a:latin typeface="Times New Roman" panose="02020603050405020304" pitchFamily="18" charset="0"/>
                <a:cs typeface="Times New Roman" panose="02020603050405020304" pitchFamily="18" charset="0"/>
              </a:rPr>
              <a:t>Recommendation Process</a:t>
            </a:r>
          </a:p>
          <a:p>
            <a:pPr lvl="1">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Each Region was asked to submit up to four recommendations</a:t>
            </a:r>
          </a:p>
          <a:p>
            <a:pPr lvl="1">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Recommendations submitted by members in R10 were processed to remove duplication and similar recommendations were combined</a:t>
            </a:r>
          </a:p>
          <a:p>
            <a:pPr lvl="1">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Finally four recommendations were selected by the committee and submitted to SC2014 in the following four areas:</a:t>
            </a:r>
          </a:p>
          <a:p>
            <a:pPr marL="982980" lvl="2" indent="-342900">
              <a:buFont typeface="+mj-lt"/>
              <a:buAutoNum type="alphaLcPeriod"/>
            </a:pPr>
            <a:r>
              <a:rPr lang="en-AU" dirty="0" smtClean="0">
                <a:latin typeface="Times New Roman" panose="02020603050405020304" pitchFamily="18" charset="0"/>
                <a:cs typeface="Times New Roman" panose="02020603050405020304" pitchFamily="18" charset="0"/>
              </a:rPr>
              <a:t>Increased Industry involvement in IEEE activities</a:t>
            </a:r>
          </a:p>
          <a:p>
            <a:pPr marL="982980" lvl="2" indent="-342900">
              <a:buFont typeface="+mj-lt"/>
              <a:buAutoNum type="alphaLcPeriod"/>
            </a:pPr>
            <a:r>
              <a:rPr lang="en-AU" dirty="0" smtClean="0">
                <a:latin typeface="Times New Roman" panose="02020603050405020304" pitchFamily="18" charset="0"/>
                <a:cs typeface="Times New Roman" panose="02020603050405020304" pitchFamily="18" charset="0"/>
              </a:rPr>
              <a:t>Enhancement of membership value</a:t>
            </a:r>
          </a:p>
          <a:p>
            <a:pPr marL="982980" lvl="2" indent="-342900">
              <a:buFont typeface="+mj-lt"/>
              <a:buAutoNum type="alphaLcPeriod"/>
            </a:pPr>
            <a:r>
              <a:rPr lang="en-AU" dirty="0" smtClean="0">
                <a:latin typeface="Times New Roman" panose="02020603050405020304" pitchFamily="18" charset="0"/>
                <a:cs typeface="Times New Roman" panose="02020603050405020304" pitchFamily="18" charset="0"/>
              </a:rPr>
              <a:t>Involvement of local Section in the activities of the Technical Societies, such as conferences held in the geographical boundaries of the Section</a:t>
            </a:r>
          </a:p>
          <a:p>
            <a:pPr marL="982980" lvl="2" indent="-342900">
              <a:buFont typeface="+mj-lt"/>
              <a:buAutoNum type="alphaLcPeriod"/>
            </a:pPr>
            <a:r>
              <a:rPr lang="en-AU" dirty="0" smtClean="0">
                <a:latin typeface="Times New Roman" panose="02020603050405020304" pitchFamily="18" charset="0"/>
                <a:cs typeface="Times New Roman" panose="02020603050405020304" pitchFamily="18" charset="0"/>
              </a:rPr>
              <a:t>Acknowledgement of contributions to IEEE activities for career development</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619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4</a:t>
            </a:fld>
            <a:endParaRPr lang="en-US" dirty="0"/>
          </a:p>
        </p:txBody>
      </p:sp>
      <p:sp>
        <p:nvSpPr>
          <p:cNvPr id="5" name="Content Placeholder 4"/>
          <p:cNvSpPr>
            <a:spLocks noGrp="1"/>
          </p:cNvSpPr>
          <p:nvPr>
            <p:ph sz="quarter" idx="14"/>
          </p:nvPr>
        </p:nvSpPr>
        <p:spPr/>
        <p:txBody>
          <a:bodyPr>
            <a:normAutofit/>
          </a:bodyPr>
          <a:lstStyle/>
          <a:p>
            <a:r>
              <a:rPr lang="en-AU" sz="2200" dirty="0">
                <a:latin typeface="Times New Roman" panose="02020603050405020304" pitchFamily="18" charset="0"/>
                <a:cs typeface="Times New Roman" panose="02020603050405020304" pitchFamily="18" charset="0"/>
              </a:rPr>
              <a:t>Recommendation Process</a:t>
            </a:r>
          </a:p>
          <a:p>
            <a:pPr marL="593725" lvl="1" indent="-241300">
              <a:tabLst>
                <a:tab pos="627063" algn="l"/>
              </a:tabLst>
            </a:pPr>
            <a:r>
              <a:rPr lang="en-AU" sz="2200" dirty="0" smtClean="0">
                <a:latin typeface="Times New Roman" panose="02020603050405020304" pitchFamily="18" charset="0"/>
                <a:cs typeface="Times New Roman" panose="02020603050405020304" pitchFamily="18" charset="0"/>
              </a:rPr>
              <a:t>R10 recommendations were incorporated into the around 40 final recommendations in some shape or form. The consolidated set of recommendations was released in mid July and made available on SC2014 website for your deliberations.</a:t>
            </a:r>
          </a:p>
          <a:p>
            <a:pPr marL="593725" lvl="1" indent="-241300">
              <a:tabLst>
                <a:tab pos="627063" algn="l"/>
              </a:tabLst>
            </a:pPr>
            <a:r>
              <a:rPr lang="en-AU" sz="2200" dirty="0" smtClean="0">
                <a:latin typeface="Times New Roman" panose="02020603050405020304" pitchFamily="18" charset="0"/>
                <a:cs typeface="Times New Roman" panose="02020603050405020304" pitchFamily="18" charset="0"/>
              </a:rPr>
              <a:t>Please take a good look at all the recommendations available on the SC2014 website.</a:t>
            </a:r>
          </a:p>
          <a:p>
            <a:pPr marL="593725" lvl="1" indent="-241300">
              <a:tabLst>
                <a:tab pos="627063" algn="l"/>
              </a:tabLst>
            </a:pPr>
            <a:r>
              <a:rPr lang="en-AU" sz="2200" dirty="0" smtClean="0">
                <a:latin typeface="Times New Roman" panose="02020603050405020304" pitchFamily="18" charset="0"/>
                <a:cs typeface="Times New Roman" panose="02020603050405020304" pitchFamily="18" charset="0"/>
              </a:rPr>
              <a:t>Please discuss them with your fellow delegates and participate in the discussions on the social media channels (Facebook </a:t>
            </a:r>
            <a:r>
              <a:rPr lang="en-AU" sz="2200" dirty="0" err="1" smtClean="0">
                <a:latin typeface="Times New Roman" panose="02020603050405020304" pitchFamily="18" charset="0"/>
                <a:cs typeface="Times New Roman" panose="02020603050405020304" pitchFamily="18" charset="0"/>
              </a:rPr>
              <a:t>etc</a:t>
            </a:r>
            <a:r>
              <a:rPr lang="en-AU" sz="2200" dirty="0" smtClean="0">
                <a:latin typeface="Times New Roman" panose="02020603050405020304" pitchFamily="18" charset="0"/>
                <a:cs typeface="Times New Roman" panose="02020603050405020304" pitchFamily="18" charset="0"/>
              </a:rPr>
              <a:t>) during the Congress and prior to assigning a priority level to each of the recommendation through the balloting process.</a:t>
            </a:r>
            <a:endParaRPr lang="en-A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12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5</a:t>
            </a:fld>
            <a:endParaRPr lang="en-US" dirty="0"/>
          </a:p>
        </p:txBody>
      </p:sp>
      <p:sp>
        <p:nvSpPr>
          <p:cNvPr id="5" name="Content Placeholder 4"/>
          <p:cNvSpPr>
            <a:spLocks noGrp="1"/>
          </p:cNvSpPr>
          <p:nvPr>
            <p:ph sz="quarter" idx="14"/>
          </p:nvPr>
        </p:nvSpPr>
        <p:spPr>
          <a:xfrm>
            <a:off x="365760" y="1489164"/>
            <a:ext cx="8386354" cy="4867186"/>
          </a:xfrm>
        </p:spPr>
        <p:txBody>
          <a:bodyPr>
            <a:normAutofit lnSpcReduction="10000"/>
          </a:bodyPr>
          <a:lstStyle/>
          <a:p>
            <a:r>
              <a:rPr lang="en-AU" sz="2200" dirty="0">
                <a:latin typeface="Times New Roman" panose="02020603050405020304" pitchFamily="18" charset="0"/>
                <a:cs typeface="Times New Roman" panose="02020603050405020304" pitchFamily="18" charset="0"/>
              </a:rPr>
              <a:t>Recommendation Process</a:t>
            </a:r>
          </a:p>
          <a:p>
            <a:pPr marL="534988" lvl="1" indent="-260350">
              <a:tabLst>
                <a:tab pos="534988" algn="l"/>
              </a:tabLst>
            </a:pPr>
            <a:r>
              <a:rPr lang="en-AU" sz="2200" dirty="0" smtClean="0">
                <a:latin typeface="Times New Roman" panose="02020603050405020304" pitchFamily="18" charset="0"/>
                <a:cs typeface="Times New Roman" panose="02020603050405020304" pitchFamily="18" charset="0"/>
              </a:rPr>
              <a:t>The voting by primary delegates can be completed anytime during the Congress, up to 12:00 noon, Sunday 24 August 2014, using the SC2014 mobile app and web.</a:t>
            </a:r>
          </a:p>
          <a:p>
            <a:pPr marL="534988" lvl="1" indent="-260350">
              <a:tabLst>
                <a:tab pos="534988" algn="l"/>
              </a:tabLst>
            </a:pPr>
            <a:r>
              <a:rPr lang="en-AU" sz="2200" dirty="0" smtClean="0">
                <a:latin typeface="Times New Roman" panose="02020603050405020304" pitchFamily="18" charset="0"/>
                <a:cs typeface="Times New Roman" panose="02020603050405020304" pitchFamily="18" charset="0"/>
              </a:rPr>
              <a:t>The top 5 recommendations will be presented on Sunday at the Closing </a:t>
            </a:r>
            <a:r>
              <a:rPr lang="en-AU" sz="2200" dirty="0">
                <a:latin typeface="Times New Roman" panose="02020603050405020304" pitchFamily="18" charset="0"/>
                <a:cs typeface="Times New Roman" panose="02020603050405020304" pitchFamily="18" charset="0"/>
              </a:rPr>
              <a:t>C</a:t>
            </a:r>
            <a:r>
              <a:rPr lang="en-AU" sz="2200" dirty="0" smtClean="0">
                <a:latin typeface="Times New Roman" panose="02020603050405020304" pitchFamily="18" charset="0"/>
                <a:cs typeface="Times New Roman" panose="02020603050405020304" pitchFamily="18" charset="0"/>
              </a:rPr>
              <a:t>eremony and will be delivered to the IEEE  Board of Directors for implementation in strategic planning for the future of IEEE.</a:t>
            </a:r>
          </a:p>
          <a:p>
            <a:pPr marL="534988" lvl="1" indent="-260350">
              <a:tabLst>
                <a:tab pos="534988" algn="l"/>
              </a:tabLst>
            </a:pPr>
            <a:r>
              <a:rPr lang="en-AU" sz="2200" dirty="0" smtClean="0">
                <a:latin typeface="Times New Roman" panose="02020603050405020304" pitchFamily="18" charset="0"/>
                <a:cs typeface="Times New Roman" panose="02020603050405020304" pitchFamily="18" charset="0"/>
              </a:rPr>
              <a:t>Recommendations related to MGA goals and strategies will have greater probability of implementation. Those that are outside of the MGA domain will be evaluated by the relevant Organizational Unit.</a:t>
            </a:r>
          </a:p>
          <a:p>
            <a:pPr marL="274638" lvl="1" indent="0">
              <a:buNone/>
              <a:tabLst>
                <a:tab pos="534988" algn="l"/>
              </a:tabLst>
            </a:pPr>
            <a:r>
              <a:rPr lang="en-AU" sz="2200" dirty="0" smtClean="0">
                <a:solidFill>
                  <a:srgbClr val="FF0000"/>
                </a:solidFill>
                <a:latin typeface="Times New Roman" panose="02020603050405020304" pitchFamily="18" charset="0"/>
                <a:cs typeface="Times New Roman" panose="02020603050405020304" pitchFamily="18" charset="0"/>
              </a:rPr>
              <a:t>So, please give some serious thinking to the listed recommendations and </a:t>
            </a:r>
            <a:r>
              <a:rPr lang="en-AU" sz="2200" dirty="0">
                <a:solidFill>
                  <a:srgbClr val="FF0000"/>
                </a:solidFill>
                <a:latin typeface="Times New Roman" panose="02020603050405020304" pitchFamily="18" charset="0"/>
                <a:cs typeface="Times New Roman" panose="02020603050405020304" pitchFamily="18" charset="0"/>
              </a:rPr>
              <a:t>vote for the most productive </a:t>
            </a:r>
            <a:r>
              <a:rPr lang="en-AU" sz="2200" dirty="0" smtClean="0">
                <a:solidFill>
                  <a:srgbClr val="FF0000"/>
                </a:solidFill>
                <a:latin typeface="Times New Roman" panose="02020603050405020304" pitchFamily="18" charset="0"/>
                <a:cs typeface="Times New Roman" panose="02020603050405020304" pitchFamily="18" charset="0"/>
              </a:rPr>
              <a:t>ones as the selected recommendation can have far reaching effects for the IEEE and our region.</a:t>
            </a:r>
            <a:endParaRPr lang="en-AU"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32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2-CRS-0106-IEEE-PowerPoint-Presentation-Template 14Nov FINAL">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12-CRS-0106-IEEE-PowerPoint-Presentation-Template 14Nov FINAL.thmx</Template>
  <TotalTime>1316</TotalTime>
  <Words>411</Words>
  <Application>Microsoft Office PowerPoint</Application>
  <PresentationFormat>On-screen Show (4:3)</PresentationFormat>
  <Paragraphs>34</Paragraphs>
  <Slides>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ＭＳ Ｐゴシック</vt:lpstr>
      <vt:lpstr>Arial</vt:lpstr>
      <vt:lpstr>Calibri</vt:lpstr>
      <vt:lpstr>Calibri Light</vt:lpstr>
      <vt:lpstr>Lucida Grande</vt:lpstr>
      <vt:lpstr>Times New Roman</vt:lpstr>
      <vt:lpstr>Verdana</vt:lpstr>
      <vt:lpstr>Wingdings</vt:lpstr>
      <vt:lpstr>12-CRS-0106-IEEE-PowerPoint-Presentation-Template 14Nov FINAL</vt:lpstr>
      <vt:lpstr>Custom Design</vt:lpstr>
      <vt:lpstr>IEEE Sections Congress 2014  Recommendations – A Privilege with Responsibility</vt:lpstr>
      <vt:lpstr>PowerPoint Presentation</vt:lpstr>
      <vt:lpstr>PowerPoint Presentation</vt:lpstr>
      <vt:lpstr>PowerPoint Presentation</vt:lpstr>
      <vt:lpstr>PowerPoint Presentation</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 Ahmed</dc:creator>
  <cp:lastModifiedBy>AZ</cp:lastModifiedBy>
  <cp:revision>152</cp:revision>
  <cp:lastPrinted>2014-01-31T15:59:10Z</cp:lastPrinted>
  <dcterms:created xsi:type="dcterms:W3CDTF">2012-11-14T18:53:32Z</dcterms:created>
  <dcterms:modified xsi:type="dcterms:W3CDTF">2014-08-22T06:01:02Z</dcterms:modified>
</cp:coreProperties>
</file>